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поддержка гражданам для улучшения жилищных условий в сельской местности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dirty="0" smtClean="0"/>
              <a:t>Одноразовая субсидия на приобретение жилого дома (квартиры) многодетными семьями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Одноразовые субсидии предоставляются в порядке очередности, установленной исходя из времени принятия граждан на учет. </a:t>
            </a:r>
          </a:p>
          <a:p>
            <a:r>
              <a:rPr lang="ru-RU" dirty="0" smtClean="0"/>
              <a:t>Одноразовые субсидии предоставляются исполкомами в пределах бюджетных средств, предусмотренных на эти цели. </a:t>
            </a:r>
          </a:p>
          <a:p>
            <a:r>
              <a:rPr lang="ru-RU" dirty="0" smtClean="0"/>
              <a:t>Величина базовой доли одноразовой субсидии определяется исходя из:</a:t>
            </a:r>
          </a:p>
          <a:p>
            <a:pPr>
              <a:buNone/>
            </a:pPr>
            <a:r>
              <a:rPr lang="ru-RU" dirty="0" smtClean="0"/>
              <a:t>               времени нахождения гражданина на учете, </a:t>
            </a:r>
            <a:r>
              <a:rPr lang="ru-RU" i="1" dirty="0" smtClean="0"/>
              <a:t>кроме граждан, получающих субсидии вне очереди, молодых семей и граждан, постоянно проживающих и работающих в сельской местности;</a:t>
            </a:r>
          </a:p>
          <a:p>
            <a:pPr>
              <a:buNone/>
            </a:pPr>
            <a:r>
              <a:rPr lang="ru-RU" i="1" dirty="0" smtClean="0"/>
              <a:t>               </a:t>
            </a:r>
            <a:r>
              <a:rPr lang="ru-RU" dirty="0" smtClean="0"/>
              <a:t>количества членов семьи получателя одноразовой субсидии</a:t>
            </a:r>
          </a:p>
          <a:p>
            <a:pPr>
              <a:buNone/>
            </a:pPr>
            <a:r>
              <a:rPr lang="ru-RU" dirty="0" smtClean="0"/>
              <a:t>               среднемесячного совокупного дохода семьи;</a:t>
            </a:r>
          </a:p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dirty="0" smtClean="0"/>
              <a:t>размера общей площади жилого помещения на одного или нескольких членов семьи, принимаемого в расчет при начислении субсидии. Норматив общей площади составляет 20 м</a:t>
            </a:r>
            <a:r>
              <a:rPr lang="ru-RU" baseline="30000" dirty="0" smtClean="0"/>
              <a:t>2</a:t>
            </a:r>
            <a:r>
              <a:rPr lang="ru-RU" dirty="0" smtClean="0"/>
              <a:t>  на одного члена семьи;</a:t>
            </a:r>
          </a:p>
          <a:p>
            <a:pPr>
              <a:buNone/>
            </a:pPr>
            <a:r>
              <a:rPr lang="ru-RU" dirty="0" smtClean="0"/>
              <a:t>                нормируемые размеры общей площади жилого помещения, установленные в порядке, предусмотренном в частях первой – шестой подпункта 1.6 Указа № 13. </a:t>
            </a:r>
          </a:p>
          <a:p>
            <a:pPr>
              <a:buNone/>
            </a:pPr>
            <a:r>
              <a:rPr lang="ru-RU" dirty="0" smtClean="0"/>
              <a:t>*      В пределах начисленной суммы одноразовая субсидия предоставляется на приобретение жилья в размере наименьшей стоимости приобретаемого жилья, определяемой согласно договору купли-продажи или заключению об оценке (по определению оценочной стоимости) жилья (для жилья в сельских населенных пунктах - с учетом хозяйственных построек), выданному БТИ.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расчета одноразовой субсидии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Многодетная семья в составе пяти человек (муж, жена, трое детей в возрасте до 23 лет) проживает, работает и приобретает в сельском населенном пункте одноквартирный жилой дом общей площадью 90 м</a:t>
            </a:r>
            <a:r>
              <a:rPr lang="ru-RU" baseline="30000" dirty="0" smtClean="0"/>
              <a:t>2</a:t>
            </a:r>
            <a:r>
              <a:rPr lang="ru-RU" dirty="0" smtClean="0"/>
              <a:t>. Стоимость приобретаемого жилого помещения по договору купли-продажи - 80 000 руб. Оценочная стоимость жилого дома по заключению, выданному БТИ, составляет 68 000 руб. В собственности жилья не имеется, последние 3 года жилье не отчуждалось. Среднемесячный совокупный доход на каждого члена семьи - 0,65 БПМ.</a:t>
            </a:r>
          </a:p>
          <a:p>
            <a:r>
              <a:rPr lang="ru-RU" dirty="0" smtClean="0"/>
              <a:t>Принимаемый в расчет нормируемый размер общей площади жилого помещения для определения величины базовой доли одноразовой субсидии составит 150 м</a:t>
            </a:r>
            <a:r>
              <a:rPr lang="ru-RU" baseline="30000" dirty="0" smtClean="0"/>
              <a:t>2</a:t>
            </a:r>
            <a:r>
              <a:rPr lang="ru-RU" dirty="0" smtClean="0"/>
              <a:t> (30 </a:t>
            </a:r>
            <a:r>
              <a:rPr lang="ru-RU" dirty="0" err="1" smtClean="0"/>
              <a:t>x</a:t>
            </a:r>
            <a:r>
              <a:rPr lang="ru-RU" dirty="0" smtClean="0"/>
              <a:t> 5).</a:t>
            </a:r>
          </a:p>
          <a:p>
            <a:r>
              <a:rPr lang="ru-RU" dirty="0" smtClean="0"/>
              <a:t>Предельный норматив стоимости 1 м</a:t>
            </a:r>
            <a:r>
              <a:rPr lang="ru-RU" baseline="30000" dirty="0" smtClean="0"/>
              <a:t>2</a:t>
            </a:r>
            <a:r>
              <a:rPr lang="ru-RU" dirty="0" smtClean="0"/>
              <a:t> - 1033 руб.  </a:t>
            </a:r>
          </a:p>
          <a:p>
            <a:r>
              <a:rPr lang="ru-RU" dirty="0" smtClean="0"/>
              <a:t>В случае, если бы данная семья осуществляла строительство жилого помещения, размер базовой доли одноразовой субсидии для этой семьи составил бы 77 475 руб. (150 </a:t>
            </a:r>
            <a:r>
              <a:rPr lang="ru-RU" dirty="0" err="1" smtClean="0"/>
              <a:t>x</a:t>
            </a:r>
            <a:r>
              <a:rPr lang="ru-RU" dirty="0" smtClean="0"/>
              <a:t> 1033 </a:t>
            </a:r>
            <a:r>
              <a:rPr lang="ru-RU" dirty="0" err="1" smtClean="0"/>
              <a:t>х</a:t>
            </a:r>
            <a:r>
              <a:rPr lang="ru-RU" dirty="0" smtClean="0"/>
              <a:t> 50%).</a:t>
            </a:r>
          </a:p>
          <a:p>
            <a:r>
              <a:rPr lang="ru-RU" dirty="0" smtClean="0"/>
              <a:t>Таким образом, одноразовая субсидия предоставляется в размере оценочной стоимости приобретаемого жилого помещения, равной 68 000 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Постановка на учет нуждающихся в улучшении жилищных условий 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1.1. Обращение в </a:t>
            </a:r>
            <a:r>
              <a:rPr lang="ru-RU" dirty="0" err="1" smtClean="0"/>
              <a:t>сельисполком</a:t>
            </a:r>
            <a:r>
              <a:rPr lang="ru-RU" dirty="0" smtClean="0"/>
              <a:t> по месту жительства с соответствующим заявлением. </a:t>
            </a:r>
          </a:p>
          <a:p>
            <a:pPr>
              <a:buNone/>
            </a:pPr>
            <a:r>
              <a:rPr lang="ru-RU" sz="2000" i="1" dirty="0" smtClean="0"/>
              <a:t>       При этом необходимо предоставить паспорта или иные документы, удостоверяющие личность заявителя и членов семьи, принимаемых на учет, удостоверение многодетной семьи (при его наличии) и оплатить квитанцию за справки БТИ о правах на недвижимое имущество.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ru-RU" sz="2000" b="1" i="1" dirty="0" smtClean="0"/>
              <a:t>*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Основаниями для принятия на учет являются:</a:t>
            </a:r>
          </a:p>
          <a:p>
            <a:pPr>
              <a:buNone/>
            </a:pPr>
            <a:r>
              <a:rPr lang="ru-RU" sz="2000" i="1" dirty="0" smtClean="0"/>
              <a:t>     - проживание в жилом помещении, в котором обеспеченность общей площадью составляет </a:t>
            </a:r>
            <a:r>
              <a:rPr lang="ru-RU" sz="2000" b="1" i="1" dirty="0" smtClean="0"/>
              <a:t>менее 15,0 </a:t>
            </a:r>
            <a:r>
              <a:rPr lang="ru-RU" sz="2000" i="1" dirty="0" smtClean="0"/>
              <a:t>кв.м на 1 человека;</a:t>
            </a:r>
          </a:p>
          <a:p>
            <a:pPr>
              <a:buNone/>
            </a:pPr>
            <a:r>
              <a:rPr lang="ru-RU" sz="2000" i="1" dirty="0" smtClean="0"/>
              <a:t>     - проживание в жилых помещениях частного жилищного фонда по договору найма жилого помещения, в </a:t>
            </a:r>
            <a:r>
              <a:rPr lang="ru-RU" sz="2000" b="1" i="1" dirty="0" smtClean="0"/>
              <a:t>арендном жилье </a:t>
            </a:r>
            <a:r>
              <a:rPr lang="ru-RU" sz="2000" i="1" dirty="0" smtClean="0"/>
              <a:t>на условиях договора найма арендного жилья, заключенного </a:t>
            </a:r>
            <a:r>
              <a:rPr lang="ru-RU" sz="2000" b="1" i="1" dirty="0" smtClean="0"/>
              <a:t>на период трудовых отношений</a:t>
            </a:r>
            <a:r>
              <a:rPr lang="ru-RU" sz="2000" i="1" dirty="0" smtClean="0"/>
              <a:t>;</a:t>
            </a:r>
          </a:p>
          <a:p>
            <a:pPr lvl="0">
              <a:buNone/>
            </a:pPr>
            <a:r>
              <a:rPr lang="ru-RU" sz="2000" i="1" dirty="0" smtClean="0"/>
              <a:t>     -  </a:t>
            </a:r>
            <a:r>
              <a:rPr lang="ru-RU" sz="2000" dirty="0" smtClean="0"/>
              <a:t>относящиеся </a:t>
            </a:r>
            <a:r>
              <a:rPr lang="ru-RU" sz="2000" b="1" dirty="0" smtClean="0"/>
              <a:t>к молодым семьям, впервые вступившим в брак (оба супруга),</a:t>
            </a:r>
            <a:r>
              <a:rPr lang="ru-RU" sz="2000" dirty="0" smtClean="0"/>
              <a:t> если ни один из них не имеет в собственности жилого помещения и (или) не является нанимателем государственного жилого помещения </a:t>
            </a:r>
            <a:r>
              <a:rPr lang="ru-RU" sz="2000" i="1" dirty="0" smtClean="0"/>
              <a:t>При этом </a:t>
            </a:r>
            <a:r>
              <a:rPr lang="ru-RU" sz="2000" b="1" dirty="0" smtClean="0"/>
              <a:t> молодыми семьями</a:t>
            </a:r>
            <a:r>
              <a:rPr lang="ru-RU" sz="2000" dirty="0" smtClean="0"/>
              <a:t> </a:t>
            </a:r>
            <a:r>
              <a:rPr lang="ru-RU" sz="2000" i="1" dirty="0" smtClean="0"/>
              <a:t>признаются семьи, в которых хотя бы один из супругов находится в возрасте до 31 года на дату принятия на учет. </a:t>
            </a:r>
          </a:p>
          <a:p>
            <a:pPr lvl="0">
              <a:buNone/>
            </a:pPr>
            <a:endParaRPr lang="ru-RU" sz="2000" i="1" dirty="0" smtClean="0"/>
          </a:p>
          <a:p>
            <a:pPr lvl="0">
              <a:buNone/>
            </a:pPr>
            <a:endParaRPr lang="ru-RU" sz="2000" i="1" dirty="0" smtClean="0"/>
          </a:p>
          <a:p>
            <a:pPr lvl="0">
              <a:buNone/>
            </a:pPr>
            <a:endParaRPr lang="ru-RU" sz="2000" i="1" dirty="0" smtClean="0"/>
          </a:p>
          <a:p>
            <a:pPr lvl="0">
              <a:buNone/>
            </a:pPr>
            <a:endParaRPr lang="ru-RU" sz="2000" i="1" dirty="0" smtClean="0"/>
          </a:p>
          <a:p>
            <a:pPr lvl="0">
              <a:buNone/>
            </a:pPr>
            <a:endParaRPr lang="ru-RU" sz="2000" i="1" dirty="0" smtClean="0"/>
          </a:p>
          <a:p>
            <a:pPr lvl="0">
              <a:buNone/>
            </a:pPr>
            <a:endParaRPr lang="ru-RU" sz="2000" i="1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Выбор способа улучшения жилищных условий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2.1. Строительство одноквартирного жилого дома:</a:t>
            </a:r>
          </a:p>
          <a:p>
            <a:pPr>
              <a:buNone/>
            </a:pPr>
            <a:r>
              <a:rPr lang="ru-RU" dirty="0" smtClean="0"/>
              <a:t>    2.1.1. получение в пользование земельного участка (</a:t>
            </a:r>
            <a:r>
              <a:rPr lang="ru-RU" dirty="0" err="1" smtClean="0"/>
              <a:t>сельисполком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   2.1.2. получение разрешительной документации на строительство жилого дома (отдел архитектуры и строительства райисполкома);</a:t>
            </a:r>
          </a:p>
          <a:p>
            <a:pPr>
              <a:buNone/>
            </a:pPr>
            <a:r>
              <a:rPr lang="ru-RU" dirty="0" smtClean="0"/>
              <a:t>    2.1.3. изготовление проектно-сметной документации, согласованной  с отделом архитектуры и строительства райисполкома;</a:t>
            </a:r>
          </a:p>
          <a:p>
            <a:pPr>
              <a:buNone/>
            </a:pPr>
            <a:r>
              <a:rPr lang="ru-RU" dirty="0" smtClean="0"/>
              <a:t>    2.1.4. обращение в службу «одно окно» райисполкома с заявлением о предоставлением государственной поддержки для строительства жилого дома </a:t>
            </a:r>
            <a:r>
              <a:rPr lang="ru-RU" dirty="0" smtClean="0"/>
              <a:t>– </a:t>
            </a:r>
            <a:r>
              <a:rPr lang="ru-RU" dirty="0" smtClean="0"/>
              <a:t>льготного кредита в соответствии с Указом Президента Республики Беларусь от </a:t>
            </a:r>
            <a:r>
              <a:rPr lang="ru-RU" dirty="0" smtClean="0"/>
              <a:t>6 января 2012 </a:t>
            </a:r>
            <a:r>
              <a:rPr lang="ru-RU" dirty="0" smtClean="0"/>
              <a:t>г. № </a:t>
            </a:r>
            <a:r>
              <a:rPr lang="ru-RU" dirty="0" smtClean="0"/>
              <a:t>13 «О некоторых вопросах предоставления гражданам государственной поддержки при строительстве (реконструкции) или приобретении жилых помещений» либо  </a:t>
            </a:r>
            <a:r>
              <a:rPr lang="ru-RU" dirty="0" smtClean="0"/>
              <a:t>субсидии </a:t>
            </a:r>
            <a:r>
              <a:rPr lang="ru-RU" dirty="0" smtClean="0"/>
              <a:t>на уплату части процентов за пользование кредитом (субсидии на уплату части процентов за пользование кредитом и субсидии на погашение основного долга по кредиту) в соответствии с Указом Президента Республики Беларусь от 4 июля 2017 г. № 240 «О государственной поддержке граждан при строительстве (реконструкции) жилых помещений»;</a:t>
            </a:r>
          </a:p>
          <a:p>
            <a:pPr>
              <a:buNone/>
            </a:pPr>
            <a:r>
              <a:rPr lang="ru-RU" dirty="0" smtClean="0"/>
              <a:t>     2.1.5.  обращение в </a:t>
            </a:r>
            <a:r>
              <a:rPr lang="ru-RU" dirty="0" smtClean="0"/>
              <a:t>ОАО </a:t>
            </a:r>
            <a:r>
              <a:rPr lang="ru-RU" dirty="0" smtClean="0"/>
              <a:t>«Сберегательный банк «</a:t>
            </a:r>
            <a:r>
              <a:rPr lang="ru-RU" dirty="0" err="1" smtClean="0"/>
              <a:t>Беларусбанк</a:t>
            </a:r>
            <a:r>
              <a:rPr lang="ru-RU" dirty="0" smtClean="0"/>
              <a:t>» </a:t>
            </a:r>
            <a:r>
              <a:rPr lang="ru-RU" dirty="0" smtClean="0"/>
              <a:t>для получения льготного кредита либо банковские </a:t>
            </a:r>
            <a:r>
              <a:rPr lang="ru-RU" dirty="0" smtClean="0"/>
              <a:t>учреждения с решением райисполкома о предоставлении субсидии для оформления кредитного договора, в соответствии с которым гражданину предоставляется </a:t>
            </a:r>
            <a:r>
              <a:rPr lang="ru-RU" dirty="0" err="1" smtClean="0"/>
              <a:t>нельготный</a:t>
            </a:r>
            <a:r>
              <a:rPr lang="ru-RU" dirty="0" smtClean="0"/>
              <a:t> кредит на 20 лет, а государство все 20 лет будет оказывать помощь в погашении этого кредита субсидией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2.2. Реконструкция одноквартирного жилого дома: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2.2.1</a:t>
            </a:r>
            <a:r>
              <a:rPr lang="ru-RU" dirty="0" smtClean="0"/>
              <a:t>. получение разрешительной документации на реконструкцию жилого дома (отдел архитектуры и строительства райисполкома);</a:t>
            </a:r>
          </a:p>
          <a:p>
            <a:pPr>
              <a:buNone/>
            </a:pPr>
            <a:r>
              <a:rPr lang="ru-RU" dirty="0" smtClean="0"/>
              <a:t>    2.2.2. изготовление проектно-сметной документации, согласованной  с отделом архитектуры и строительства райисполкома;</a:t>
            </a:r>
          </a:p>
          <a:p>
            <a:pPr>
              <a:buNone/>
            </a:pPr>
            <a:r>
              <a:rPr lang="ru-RU" dirty="0" smtClean="0"/>
              <a:t>    2.2.3. обращение в службу «одно окно» райисполкома с заявлением о предоставлением государственной поддержки для реконструкции жилого дома - </a:t>
            </a:r>
            <a:r>
              <a:rPr lang="ru-RU" dirty="0" smtClean="0"/>
              <a:t>льготного кредита в соответствии с Указом Президента Республики Беларусь от 6 января 2012 г. № 13 «О некоторых вопросах предоставления гражданам государственной поддержки при строительстве (реконструкции) или приобретении жилых помещений» </a:t>
            </a:r>
            <a:r>
              <a:rPr lang="ru-RU" dirty="0" smtClean="0"/>
              <a:t> либо субсидии </a:t>
            </a:r>
            <a:r>
              <a:rPr lang="ru-RU" dirty="0" smtClean="0"/>
              <a:t>на уплату части процентов за пользование кредитом (субсидии на уплату части процентов за пользование кредитом и субсидии на погашение основного долга по кредиту) в соответствии с Указом Президента Республики Беларусь от 4 июля 2017 г. № 240 «О государственной поддержке граждан при строительстве (реконструкции) жилых помещений»;</a:t>
            </a:r>
          </a:p>
          <a:p>
            <a:pPr>
              <a:buNone/>
            </a:pPr>
            <a:r>
              <a:rPr lang="ru-RU" dirty="0" smtClean="0"/>
              <a:t>     2.5.4.  обращение в </a:t>
            </a:r>
            <a:r>
              <a:rPr lang="ru-RU" dirty="0" smtClean="0"/>
              <a:t>ОАО </a:t>
            </a:r>
            <a:r>
              <a:rPr lang="ru-RU" dirty="0" smtClean="0"/>
              <a:t>«Сберегательный банк «</a:t>
            </a:r>
            <a:r>
              <a:rPr lang="ru-RU" dirty="0" err="1" smtClean="0"/>
              <a:t>Беларусбанк</a:t>
            </a:r>
            <a:r>
              <a:rPr lang="ru-RU" dirty="0" smtClean="0"/>
              <a:t>» </a:t>
            </a:r>
            <a:r>
              <a:rPr lang="ru-RU" dirty="0" smtClean="0"/>
              <a:t>для получения льготного кредита либо банковские </a:t>
            </a:r>
            <a:r>
              <a:rPr lang="ru-RU" dirty="0" smtClean="0"/>
              <a:t>учреждения с решением райисполкома о предоставлении субсидии для оформления кредитного договора, в соответствии с которым гражданину предоставляется </a:t>
            </a:r>
            <a:r>
              <a:rPr lang="ru-RU" dirty="0" err="1" smtClean="0"/>
              <a:t>нельготный</a:t>
            </a:r>
            <a:r>
              <a:rPr lang="ru-RU" dirty="0" smtClean="0"/>
              <a:t> кредит на 20 лет, а государство все 20 лет будет оказывать помощь в погашении этого кредита субсидией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2.3. Приобретение МНОГОДЕТНЫМИ СЕМЬЯМИ жилого дома (квартиры) в сельской местности: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2.3.1</a:t>
            </a:r>
            <a:r>
              <a:rPr lang="ru-RU" sz="3800" dirty="0" smtClean="0"/>
              <a:t>. поиск жилого помещения, соответствующего санитарным и техническим требованиям, предъявляемым к жилым помещениям;</a:t>
            </a:r>
          </a:p>
          <a:p>
            <a:pPr>
              <a:buNone/>
            </a:pPr>
            <a:r>
              <a:rPr lang="ru-RU" sz="3800" dirty="0" smtClean="0"/>
              <a:t>    2.3.2. обращение к оценщику БТИ для выдачи заключения об оценочной стоимости приобретаемого жилого помещения (для использования </a:t>
            </a:r>
            <a:r>
              <a:rPr lang="ru-RU" sz="3800" dirty="0" smtClean="0"/>
              <a:t> льготного кредита либо одноразовой </a:t>
            </a:r>
            <a:r>
              <a:rPr lang="ru-RU" sz="3800" dirty="0" smtClean="0"/>
              <a:t>субсидии) и (или) заключения о рыночной стоимости приобретаемого жилого помещения (для досрочного использования средств семейного капитала);</a:t>
            </a:r>
          </a:p>
          <a:p>
            <a:pPr>
              <a:buNone/>
            </a:pPr>
            <a:r>
              <a:rPr lang="ru-RU" sz="3800" dirty="0" smtClean="0"/>
              <a:t>    2.3.3. </a:t>
            </a:r>
            <a:r>
              <a:rPr lang="ru-RU" sz="3800" dirty="0" smtClean="0"/>
              <a:t>заключение предварительного </a:t>
            </a:r>
            <a:r>
              <a:rPr lang="ru-RU" sz="3800" dirty="0" smtClean="0"/>
              <a:t>договора купли-продажи жилого помещения;</a:t>
            </a:r>
          </a:p>
          <a:p>
            <a:pPr>
              <a:buNone/>
            </a:pPr>
            <a:r>
              <a:rPr lang="ru-RU" sz="3800" dirty="0" smtClean="0"/>
              <a:t>     2.3.4.  обращение в службу «одно окно» райисполкома с заявлением о предоставлении </a:t>
            </a:r>
            <a:r>
              <a:rPr lang="ru-RU" sz="3800" dirty="0" smtClean="0"/>
              <a:t>льготного кредита (одноразовой субсидии) </a:t>
            </a:r>
            <a:r>
              <a:rPr lang="ru-RU" sz="3800" dirty="0" smtClean="0"/>
              <a:t>на приобретение жилого помещения и (или) </a:t>
            </a:r>
            <a:r>
              <a:rPr lang="ru-RU" sz="3800" dirty="0" smtClean="0"/>
              <a:t> о </a:t>
            </a:r>
            <a:r>
              <a:rPr lang="ru-RU" sz="3800" dirty="0" smtClean="0"/>
              <a:t>досрочном использовании средств семейного капитала на приобретение жилого помещения;</a:t>
            </a:r>
          </a:p>
          <a:p>
            <a:pPr>
              <a:buNone/>
            </a:pPr>
            <a:r>
              <a:rPr lang="ru-RU" sz="3800" dirty="0" smtClean="0"/>
              <a:t>     2.3.5. обращение в ОАО «Сберегательный банк «</a:t>
            </a:r>
            <a:r>
              <a:rPr lang="ru-RU" sz="3800" dirty="0" err="1" smtClean="0"/>
              <a:t>Беларусбанк</a:t>
            </a:r>
            <a:r>
              <a:rPr lang="ru-RU" sz="3800" dirty="0" smtClean="0"/>
              <a:t>» с решением о предоставлении одноразовой субсидии </a:t>
            </a:r>
            <a:r>
              <a:rPr lang="ru-RU" sz="3800" dirty="0" smtClean="0"/>
              <a:t> для </a:t>
            </a:r>
            <a:r>
              <a:rPr lang="ru-RU" sz="3800" dirty="0" smtClean="0"/>
              <a:t>открытия специального счета для перечисления из районного бюджета начисленной </a:t>
            </a:r>
            <a:r>
              <a:rPr lang="ru-RU" sz="3800" dirty="0" smtClean="0"/>
              <a:t>субсидии, </a:t>
            </a:r>
            <a:r>
              <a:rPr lang="ru-RU" sz="3800" dirty="0" smtClean="0"/>
              <a:t>получения льготного кредита </a:t>
            </a:r>
            <a:r>
              <a:rPr lang="ru-RU" sz="3800" dirty="0" smtClean="0"/>
              <a:t>и (или) для досрочного использования средств семейного капитала;</a:t>
            </a:r>
          </a:p>
          <a:p>
            <a:pPr>
              <a:buNone/>
            </a:pPr>
            <a:r>
              <a:rPr lang="ru-RU" sz="3800" dirty="0" smtClean="0"/>
              <a:t>     2.3.6. заключение с продавцом жилого помещения договора купли-продажи, удостоверение его в нотариальном порядке и государственная его регистрация в БТИ </a:t>
            </a:r>
            <a:r>
              <a:rPr lang="ru-RU" sz="3800" dirty="0" smtClean="0"/>
              <a:t>;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      2.3.7. перечисление ОАО «Сберегательный банк «</a:t>
            </a:r>
            <a:r>
              <a:rPr lang="ru-RU" sz="3800" dirty="0" err="1" smtClean="0"/>
              <a:t>Беларусбанк</a:t>
            </a:r>
            <a:r>
              <a:rPr lang="ru-RU" sz="3800" dirty="0" smtClean="0"/>
              <a:t>»  одноразовой субсидии </a:t>
            </a:r>
            <a:r>
              <a:rPr lang="ru-RU" sz="3800" dirty="0" smtClean="0"/>
              <a:t>, льготного кредита </a:t>
            </a:r>
            <a:r>
              <a:rPr lang="ru-RU" sz="3800" dirty="0" smtClean="0"/>
              <a:t>и (или) средств семейного капитала  на текущий счет продавца, открытый в банке.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Государственная поддержка </a:t>
            </a:r>
            <a:r>
              <a:rPr lang="ru-RU" sz="2000" b="1" dirty="0" smtClean="0"/>
              <a:t>на строительство (реконструкцию) жилого дома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Норматив общей площади строящегося (реконструируемого) жилого помещения  - 20 кв. м, для граждан, постоянно проживающих и работающих в сельских населенных пунктах (оба супруга) и строящих (реконструирующих) в них жилые дома – 30 кв. м</a:t>
            </a:r>
          </a:p>
          <a:p>
            <a:r>
              <a:rPr lang="ru-RU" dirty="0" smtClean="0"/>
              <a:t>Предельный норматив стоимости 1 кв. м общей площади жилого помещения </a:t>
            </a:r>
            <a:r>
              <a:rPr lang="ru-RU" dirty="0" smtClean="0"/>
              <a:t>в 2023 году – 1017 </a:t>
            </a:r>
            <a:r>
              <a:rPr lang="ru-RU" dirty="0" smtClean="0"/>
              <a:t>руб., для </a:t>
            </a:r>
            <a:r>
              <a:rPr lang="ru-RU" b="1" dirty="0" smtClean="0"/>
              <a:t>многодетных семей, </a:t>
            </a:r>
            <a:r>
              <a:rPr lang="ru-RU" dirty="0" smtClean="0"/>
              <a:t>постоянно проживающих в сельских населенных пунктах и осуществляющих строительство (реконструкцию) в сельских населенных пунктах – </a:t>
            </a:r>
            <a:r>
              <a:rPr lang="ru-RU" b="1" dirty="0" smtClean="0"/>
              <a:t>1170 </a:t>
            </a:r>
            <a:r>
              <a:rPr lang="ru-RU" dirty="0" smtClean="0"/>
              <a:t>руб.</a:t>
            </a:r>
          </a:p>
          <a:p>
            <a:r>
              <a:rPr lang="ru-RU" dirty="0" smtClean="0"/>
              <a:t>При строительстве на селе многодетными семьями </a:t>
            </a:r>
            <a:r>
              <a:rPr lang="ru-RU" dirty="0" err="1" smtClean="0"/>
              <a:t>хозпростроек</a:t>
            </a:r>
            <a:r>
              <a:rPr lang="ru-RU" dirty="0" smtClean="0"/>
              <a:t> субсидия </a:t>
            </a:r>
            <a:r>
              <a:rPr lang="ru-RU" dirty="0" smtClean="0"/>
              <a:t>(льготный кредит)предоставляется </a:t>
            </a:r>
            <a:r>
              <a:rPr lang="ru-RU" dirty="0" smtClean="0"/>
              <a:t>с учетом возведения предусмотренных проектной документацией </a:t>
            </a:r>
            <a:r>
              <a:rPr lang="ru-RU" dirty="0" err="1" smtClean="0"/>
              <a:t>хозпостроек</a:t>
            </a:r>
            <a:r>
              <a:rPr lang="ru-RU" dirty="0" smtClean="0"/>
              <a:t> в размере до 20 % максимальной нормируемой стоимости жилого помещения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расчета субсидии на строительство (реконструкцию):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Многодетная семья из 5 человек (муж, жена и трое детей в возрасте до 23 лет), проживающая и работающая в сельской местности (оба супруга), не имеющая в собственности жилых помещений (долей в праве собственности на жилые помещения) осуществляет строительство жилого дома с </a:t>
            </a:r>
            <a:r>
              <a:rPr lang="ru-RU" i="1" dirty="0" err="1" smtClean="0"/>
              <a:t>хозпостройками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dirty="0" smtClean="0"/>
              <a:t>       Максимальная нормируемая стоимость жилого помещения для предоставления субсидии составляет </a:t>
            </a:r>
            <a:r>
              <a:rPr lang="ru-RU" b="1" dirty="0" smtClean="0"/>
              <a:t>210</a:t>
            </a:r>
            <a:r>
              <a:rPr lang="ru-RU" b="1" dirty="0" smtClean="0"/>
              <a:t> 600 </a:t>
            </a:r>
            <a:r>
              <a:rPr lang="ru-RU" b="1" dirty="0" smtClean="0"/>
              <a:t>руб.: </a:t>
            </a:r>
            <a:r>
              <a:rPr lang="ru-RU" dirty="0" smtClean="0"/>
              <a:t>175 500 </a:t>
            </a:r>
            <a:r>
              <a:rPr lang="ru-RU" dirty="0" smtClean="0"/>
              <a:t>руб. (5 чел. </a:t>
            </a:r>
            <a:r>
              <a:rPr lang="ru-RU" dirty="0" err="1" smtClean="0"/>
              <a:t>х</a:t>
            </a:r>
            <a:r>
              <a:rPr lang="ru-RU" dirty="0" smtClean="0"/>
              <a:t> 30 кв.м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1170 </a:t>
            </a:r>
            <a:r>
              <a:rPr lang="ru-RU" dirty="0" smtClean="0"/>
              <a:t>руб.) + </a:t>
            </a:r>
            <a:r>
              <a:rPr lang="ru-RU" dirty="0" smtClean="0"/>
              <a:t>35 100 </a:t>
            </a:r>
            <a:r>
              <a:rPr lang="ru-RU" dirty="0" smtClean="0"/>
              <a:t>руб. (</a:t>
            </a:r>
            <a:r>
              <a:rPr lang="ru-RU" dirty="0" smtClean="0"/>
              <a:t>175500 </a:t>
            </a:r>
            <a:r>
              <a:rPr lang="ru-RU" dirty="0" smtClean="0"/>
              <a:t>руб. </a:t>
            </a:r>
            <a:r>
              <a:rPr lang="ru-RU" dirty="0" err="1" smtClean="0"/>
              <a:t>х</a:t>
            </a:r>
            <a:r>
              <a:rPr lang="ru-RU" dirty="0" smtClean="0"/>
              <a:t> 0,20)</a:t>
            </a:r>
          </a:p>
          <a:p>
            <a:pPr>
              <a:buFont typeface="Arial" charset="0"/>
              <a:buChar char="•"/>
            </a:pPr>
            <a:r>
              <a:rPr lang="ru-RU" i="1" dirty="0" smtClean="0"/>
              <a:t>Многодетная семья из 5 человек (муж, жена и трое детей в возрасте до 23 лет), один из супругов  которой работает в сельской местности, не имеющая в собственности жилых помещений (долей в праве собственности на жилые помещения осуществляет строительство жилого дома с </a:t>
            </a:r>
            <a:r>
              <a:rPr lang="ru-RU" i="1" dirty="0" err="1" smtClean="0"/>
              <a:t>хозпостройками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dirty="0" smtClean="0"/>
              <a:t>       Максимальная нормируемая стоимость жилого помещения для предоставления субсидии составляет </a:t>
            </a:r>
            <a:r>
              <a:rPr lang="ru-RU" b="1" dirty="0" smtClean="0"/>
              <a:t>140 400 </a:t>
            </a:r>
            <a:r>
              <a:rPr lang="ru-RU" b="1" dirty="0" smtClean="0"/>
              <a:t>руб.: </a:t>
            </a:r>
            <a:r>
              <a:rPr lang="ru-RU" dirty="0" smtClean="0"/>
              <a:t>117 000 </a:t>
            </a:r>
            <a:r>
              <a:rPr lang="ru-RU" dirty="0" smtClean="0"/>
              <a:t>руб. (5 чел. </a:t>
            </a:r>
            <a:r>
              <a:rPr lang="ru-RU" dirty="0" err="1" smtClean="0"/>
              <a:t>х</a:t>
            </a:r>
            <a:r>
              <a:rPr lang="ru-RU" dirty="0" smtClean="0"/>
              <a:t> 20 кв.м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1170 </a:t>
            </a:r>
            <a:r>
              <a:rPr lang="ru-RU" dirty="0" smtClean="0"/>
              <a:t>руб.) + </a:t>
            </a:r>
            <a:r>
              <a:rPr lang="ru-RU" dirty="0" smtClean="0"/>
              <a:t>23 400 </a:t>
            </a:r>
            <a:r>
              <a:rPr lang="ru-RU" dirty="0" smtClean="0"/>
              <a:t>руб. (</a:t>
            </a:r>
            <a:r>
              <a:rPr lang="ru-RU" dirty="0" smtClean="0"/>
              <a:t>117000 </a:t>
            </a:r>
            <a:r>
              <a:rPr lang="ru-RU" dirty="0" smtClean="0"/>
              <a:t>руб. </a:t>
            </a:r>
            <a:r>
              <a:rPr lang="ru-RU" dirty="0" err="1" smtClean="0"/>
              <a:t>х</a:t>
            </a:r>
            <a:r>
              <a:rPr lang="ru-RU" dirty="0" smtClean="0"/>
              <a:t> 0,20)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Семья в составе 4 человек (муж, жена и 2 детей в возрасте до 23 лет), </a:t>
            </a:r>
            <a:r>
              <a:rPr lang="ru-RU" i="1" dirty="0" smtClean="0"/>
              <a:t>проживающая и работающая в сельской местности (оба супруга), не имеющая в собственности жилых помещений (долей в праве собственности на жилые помещения) осуществляет строительство жилого дома:</a:t>
            </a:r>
          </a:p>
          <a:p>
            <a:pPr>
              <a:buNone/>
            </a:pPr>
            <a:r>
              <a:rPr lang="ru-RU" dirty="0" smtClean="0"/>
              <a:t>      Максимальная нормируемая стоимость жилого помещения для предоставления субсидии составляет </a:t>
            </a:r>
            <a:r>
              <a:rPr lang="ru-RU" dirty="0" smtClean="0"/>
              <a:t>109</a:t>
            </a:r>
            <a:r>
              <a:rPr lang="ru-RU" b="1" dirty="0" smtClean="0"/>
              <a:t> 836 </a:t>
            </a:r>
            <a:r>
              <a:rPr lang="ru-RU" b="1" dirty="0" smtClean="0"/>
              <a:t>руб.: </a:t>
            </a:r>
            <a:r>
              <a:rPr lang="ru-RU" dirty="0" smtClean="0"/>
              <a:t>4 чел. </a:t>
            </a:r>
            <a:r>
              <a:rPr lang="ru-RU" dirty="0" err="1" smtClean="0"/>
              <a:t>х</a:t>
            </a:r>
            <a:r>
              <a:rPr lang="ru-RU" dirty="0" smtClean="0"/>
              <a:t> 30 кв.м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1017 </a:t>
            </a:r>
            <a:r>
              <a:rPr lang="ru-RU" dirty="0" smtClean="0"/>
              <a:t>руб. </a:t>
            </a:r>
            <a:r>
              <a:rPr lang="ru-RU" dirty="0" err="1" smtClean="0"/>
              <a:t>х</a:t>
            </a:r>
            <a:r>
              <a:rPr lang="ru-RU" dirty="0" smtClean="0"/>
              <a:t>  0,90</a:t>
            </a:r>
          </a:p>
          <a:p>
            <a:r>
              <a:rPr lang="ru-RU" dirty="0" smtClean="0"/>
              <a:t>Семья в составе 4 человек (муж, жена и 2 детей в возрасте до 23 лет), один из супругов которой </a:t>
            </a:r>
            <a:r>
              <a:rPr lang="ru-RU" i="1" dirty="0" smtClean="0"/>
              <a:t>работает в сельской местности, не имеющая в собственности жилых помещений (долей в праве собственности на жилые помещения) осуществляет строительство жилого дома:</a:t>
            </a:r>
          </a:p>
          <a:p>
            <a:pPr>
              <a:buNone/>
            </a:pPr>
            <a:r>
              <a:rPr lang="ru-RU" dirty="0" smtClean="0"/>
              <a:t>      Максимальная нормируемая стоимость жилого помещения для предоставления субсидии составляет </a:t>
            </a:r>
            <a:r>
              <a:rPr lang="ru-RU" dirty="0" smtClean="0"/>
              <a:t>73</a:t>
            </a:r>
            <a:r>
              <a:rPr lang="ru-RU" b="1" dirty="0" smtClean="0"/>
              <a:t> 224 </a:t>
            </a:r>
            <a:r>
              <a:rPr lang="ru-RU" b="1" dirty="0" smtClean="0"/>
              <a:t>руб.: </a:t>
            </a:r>
            <a:r>
              <a:rPr lang="ru-RU" dirty="0" smtClean="0"/>
              <a:t>4 чел. </a:t>
            </a:r>
            <a:r>
              <a:rPr lang="ru-RU" dirty="0" err="1" smtClean="0"/>
              <a:t>х</a:t>
            </a:r>
            <a:r>
              <a:rPr lang="ru-RU" dirty="0" smtClean="0"/>
              <a:t> 20 кв.м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1017 </a:t>
            </a:r>
            <a:r>
              <a:rPr lang="ru-RU" dirty="0" smtClean="0"/>
              <a:t>руб. </a:t>
            </a:r>
            <a:r>
              <a:rPr lang="ru-RU" dirty="0" err="1" smtClean="0"/>
              <a:t>х</a:t>
            </a:r>
            <a:r>
              <a:rPr lang="ru-RU" dirty="0" smtClean="0"/>
              <a:t>  0,90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Семья в составе 3 человек (муж, жена и 1 ребенок), </a:t>
            </a:r>
            <a:r>
              <a:rPr lang="ru-RU" i="1" dirty="0" smtClean="0"/>
              <a:t>проживающая и работающая в сельской местности (оба супруга), не имеющая в собственности жилых помещений (долей в праве собственности на жилые помещения) осуществляет строительство жилого дома:</a:t>
            </a:r>
          </a:p>
          <a:p>
            <a:pPr>
              <a:buNone/>
            </a:pPr>
            <a:r>
              <a:rPr lang="ru-RU" dirty="0" smtClean="0"/>
              <a:t>      Максимальная нормируемая стоимость жилого помещения для предоставления субсидии составляет </a:t>
            </a:r>
            <a:r>
              <a:rPr lang="ru-RU" b="1" dirty="0" smtClean="0"/>
              <a:t>8</a:t>
            </a:r>
            <a:r>
              <a:rPr lang="ru-RU" b="1" dirty="0" smtClean="0"/>
              <a:t>2 377 </a:t>
            </a:r>
            <a:r>
              <a:rPr lang="ru-RU" b="1" dirty="0" smtClean="0"/>
              <a:t>руб</a:t>
            </a:r>
            <a:r>
              <a:rPr lang="ru-RU" dirty="0" smtClean="0"/>
              <a:t>.: 3 чел. </a:t>
            </a:r>
            <a:r>
              <a:rPr lang="ru-RU" dirty="0" err="1" smtClean="0"/>
              <a:t>х</a:t>
            </a:r>
            <a:r>
              <a:rPr lang="ru-RU" dirty="0" smtClean="0"/>
              <a:t> 30 кв.м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1017 </a:t>
            </a:r>
            <a:r>
              <a:rPr lang="ru-RU" dirty="0" smtClean="0"/>
              <a:t>руб. </a:t>
            </a:r>
            <a:r>
              <a:rPr lang="ru-RU" dirty="0" err="1" smtClean="0"/>
              <a:t>х</a:t>
            </a:r>
            <a:r>
              <a:rPr lang="ru-RU" dirty="0" smtClean="0"/>
              <a:t>  0,90</a:t>
            </a:r>
          </a:p>
          <a:p>
            <a:r>
              <a:rPr lang="ru-RU" dirty="0" smtClean="0"/>
              <a:t>Семья в составе 3 человек (муж, жена и 1 ребенок), один из супругов которой </a:t>
            </a:r>
            <a:r>
              <a:rPr lang="ru-RU" i="1" dirty="0" smtClean="0"/>
              <a:t>работает в сельской местности, не имеющая в собственности жилых помещений (долей в праве собственности на жилые помещения) осуществляет строительство жилого дома:</a:t>
            </a:r>
          </a:p>
          <a:p>
            <a:pPr>
              <a:buNone/>
            </a:pPr>
            <a:r>
              <a:rPr lang="ru-RU" dirty="0" smtClean="0"/>
              <a:t>      Максимальная нормируемая стоимость жилого помещения для предоставления субсидии составляет </a:t>
            </a:r>
            <a:r>
              <a:rPr lang="ru-RU" dirty="0" smtClean="0"/>
              <a:t>54</a:t>
            </a:r>
            <a:r>
              <a:rPr lang="ru-RU" b="1" dirty="0" smtClean="0"/>
              <a:t> 918 </a:t>
            </a:r>
            <a:r>
              <a:rPr lang="ru-RU" b="1" dirty="0" smtClean="0"/>
              <a:t>руб.: </a:t>
            </a:r>
            <a:r>
              <a:rPr lang="ru-RU" dirty="0" smtClean="0"/>
              <a:t>3 чел. </a:t>
            </a:r>
            <a:r>
              <a:rPr lang="ru-RU" dirty="0" err="1" smtClean="0"/>
              <a:t>х</a:t>
            </a:r>
            <a:r>
              <a:rPr lang="ru-RU" dirty="0" smtClean="0"/>
              <a:t> 20 кв.м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smtClean="0"/>
              <a:t>1017 </a:t>
            </a:r>
            <a:r>
              <a:rPr lang="ru-RU" dirty="0" smtClean="0"/>
              <a:t>руб. </a:t>
            </a:r>
            <a:r>
              <a:rPr lang="ru-RU" dirty="0" err="1" smtClean="0"/>
              <a:t>х</a:t>
            </a:r>
            <a:r>
              <a:rPr lang="ru-RU" dirty="0" smtClean="0"/>
              <a:t>  0,90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1815</Words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Государственная поддержка гражданам для улучшения жилищных условий в сельской местности  </vt:lpstr>
      <vt:lpstr>1. Постановка на учет нуждающихся в улучшении жилищных условий *</vt:lpstr>
      <vt:lpstr>2. Выбор способа улучшения жилищных условий</vt:lpstr>
      <vt:lpstr>2.2. Реконструкция одноквартирного жилого дома: </vt:lpstr>
      <vt:lpstr>2.3. Приобретение МНОГОДЕТНЫМИ СЕМЬЯМИ жилого дома (квартиры) в сельской местности: </vt:lpstr>
      <vt:lpstr>Государственная поддержка на строительство (реконструкцию) жилого дома</vt:lpstr>
      <vt:lpstr>Примеры расчета субсидии на строительство (реконструкцию):  </vt:lpstr>
      <vt:lpstr>Слайд 8</vt:lpstr>
      <vt:lpstr>Слайд 9</vt:lpstr>
      <vt:lpstr>Одноразовая субсидия на приобретение жилого дома (квартиры) многодетными семьями</vt:lpstr>
      <vt:lpstr>Примеры расчета одноразовой субсидии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TMD User</cp:lastModifiedBy>
  <cp:revision>47</cp:revision>
  <dcterms:modified xsi:type="dcterms:W3CDTF">2023-03-09T13:30:14Z</dcterms:modified>
</cp:coreProperties>
</file>