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8"/>
  </p:notesMasterIdLst>
  <p:handoutMasterIdLst>
    <p:handoutMasterId r:id="rId9"/>
  </p:handoutMasterIdLst>
  <p:sldIdLst>
    <p:sldId id="291" r:id="rId2"/>
    <p:sldId id="295" r:id="rId3"/>
    <p:sldId id="292" r:id="rId4"/>
    <p:sldId id="276" r:id="rId5"/>
    <p:sldId id="277" r:id="rId6"/>
    <p:sldId id="279" r:id="rId7"/>
  </p:sldIdLst>
  <p:sldSz cx="9144000" cy="6858000" type="screen4x3"/>
  <p:notesSz cx="6858000" cy="9926638"/>
  <p:defaultTextStyle>
    <a:defPPr>
      <a:defRPr lang="ru-RU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удо Елена  Мечиславовна" initials="ДЕМ" lastIdx="0" clrIdx="0">
    <p:extLst>
      <p:ext uri="{19B8F6BF-5375-455C-9EA6-DF929625EA0E}">
        <p15:presenceInfo xmlns:p15="http://schemas.microsoft.com/office/powerpoint/2012/main" userId="S-1-5-21-901292189-1124696768-471799982-69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fol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BFDDA"/>
    <a:srgbClr val="61FF61"/>
    <a:srgbClr val="6666FF"/>
    <a:srgbClr val="C8FFFF"/>
    <a:srgbClr val="3366CC"/>
    <a:srgbClr val="007D7A"/>
    <a:srgbClr val="FFFF66"/>
    <a:srgbClr val="8BFF8B"/>
    <a:srgbClr val="C8FFC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87362" autoAdjust="0"/>
  </p:normalViewPr>
  <p:slideViewPr>
    <p:cSldViewPr>
      <p:cViewPr varScale="1">
        <p:scale>
          <a:sx n="100" d="100"/>
          <a:sy n="100" d="100"/>
        </p:scale>
        <p:origin x="1854" y="84"/>
      </p:cViewPr>
      <p:guideLst>
        <p:guide orient="horz" pos="2161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1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777777777777776E-2"/>
          <c:y val="5.3314620556995276E-2"/>
          <c:w val="0.96604938271604934"/>
          <c:h val="0.6889106252083810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61FF6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083-4E48-BC88-1B255FCE67D4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083-4E48-BC88-1B255FCE67D4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083-4E48-BC88-1B255FCE67D4}"/>
              </c:ext>
            </c:extLst>
          </c:dPt>
          <c:dLbls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2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0.59399999999999997</c:v>
                </c:pt>
                <c:pt idx="1">
                  <c:v>5.2999999999999999E-2</c:v>
                </c:pt>
                <c:pt idx="2">
                  <c:v>0.35299999999999998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3-4E48-BC88-1B255FCE67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BY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531373031496063E-2"/>
          <c:y val="0.227161906269254"/>
          <c:w val="0.72567335137795252"/>
          <c:h val="0.52768906399262883"/>
        </c:manualLayout>
      </c:layout>
      <c:pie3DChart>
        <c:varyColors val="1"/>
        <c:ser>
          <c:idx val="0"/>
          <c:order val="0"/>
          <c:spPr>
            <a:solidFill>
              <a:schemeClr val="accent1"/>
            </a:solidFill>
            <a:ln w="12699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CBFDDA"/>
              </a:solidFill>
              <a:ln w="12699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F03C-424E-AE73-14282EE03AB4}"/>
              </c:ext>
            </c:extLst>
          </c:dPt>
          <c:dPt>
            <c:idx val="1"/>
            <c:bubble3D val="0"/>
            <c:spPr>
              <a:solidFill>
                <a:srgbClr val="FF0066"/>
              </a:solidFill>
              <a:ln w="1587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F03C-424E-AE73-14282EE03AB4}"/>
              </c:ext>
            </c:extLst>
          </c:dPt>
          <c:dPt>
            <c:idx val="2"/>
            <c:bubble3D val="0"/>
            <c:spPr>
              <a:solidFill>
                <a:srgbClr val="3366CC"/>
              </a:solidFill>
              <a:ln w="2222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F03C-424E-AE73-14282EE03AB4}"/>
              </c:ext>
            </c:extLst>
          </c:dPt>
          <c:dLbls>
            <c:dLbl>
              <c:idx val="0"/>
              <c:layout>
                <c:manualLayout>
                  <c:x val="8.2445004921259848E-2"/>
                  <c:y val="-0.114657200513252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3C-424E-AE73-14282EE03AB4}"/>
                </c:ext>
              </c:extLst>
            </c:dLbl>
            <c:dLbl>
              <c:idx val="1"/>
              <c:layout>
                <c:manualLayout>
                  <c:x val="5.6501524849567313E-3"/>
                  <c:y val="8.599713980476059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3C-424E-AE73-14282EE03AB4}"/>
                </c:ext>
              </c:extLst>
            </c:dLbl>
            <c:dLbl>
              <c:idx val="2"/>
              <c:layout>
                <c:manualLayout>
                  <c:x val="-8.2861943579379732E-2"/>
                  <c:y val="8.614501076812634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3C-424E-AE73-14282EE03AB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Первоочередные бюджетные обязательства</c:v>
                </c:pt>
                <c:pt idx="1">
                  <c:v>Капитальные расходы</c:v>
                </c:pt>
                <c:pt idx="2">
                  <c:v>Прочие расходы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84.4</c:v>
                </c:pt>
                <c:pt idx="1">
                  <c:v>0.8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3C-424E-AE73-14282EE03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8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BY"/>
          </a:p>
        </c:txPr>
      </c:legendEntry>
      <c:legendEntry>
        <c:idx val="1"/>
        <c:txPr>
          <a:bodyPr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BY"/>
          </a:p>
        </c:txPr>
      </c:legendEntry>
      <c:legendEntry>
        <c:idx val="2"/>
        <c:txPr>
          <a:bodyPr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BY"/>
          </a:p>
        </c:txPr>
      </c:legendEntry>
      <c:layout>
        <c:manualLayout>
          <c:xMode val="edge"/>
          <c:yMode val="edge"/>
          <c:x val="0.68928937007874025"/>
          <c:y val="2.7629712115131316E-4"/>
          <c:w val="0.31068823818897645"/>
          <c:h val="0.62338396142693209"/>
        </c:manualLayout>
      </c:layout>
      <c:overlay val="0"/>
      <c:spPr>
        <a:noFill/>
        <a:ln w="25398">
          <a:noFill/>
        </a:ln>
      </c:spPr>
      <c:txPr>
        <a:bodyPr/>
        <a:lstStyle/>
        <a:p>
          <a:pPr>
            <a:defRPr sz="2000" b="1" i="0" u="none" strike="noStrike" baseline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BY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BY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30599936883997464"/>
          <c:w val="0.7193781512605042"/>
          <c:h val="0.53752104289554303"/>
        </c:manualLayout>
      </c:layout>
      <c:pie3DChart>
        <c:varyColors val="1"/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099019607843159"/>
          <c:y val="5.9280335509245691E-2"/>
          <c:w val="0.31497350606909436"/>
          <c:h val="0.87492092741964134"/>
        </c:manualLayout>
      </c:layout>
      <c:overlay val="1"/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0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BY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44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160493827160516E-3"/>
          <c:y val="4.4948046362714433E-2"/>
          <c:w val="0.98302469135802462"/>
          <c:h val="0.6717898489227596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Финансирование первоочередных статей</c:v>
                </c:pt>
              </c:strCache>
            </c:strRef>
          </c:tx>
          <c:dPt>
            <c:idx val="0"/>
            <c:bubble3D val="0"/>
            <c:spPr>
              <a:solidFill>
                <a:srgbClr val="3366CC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343-4FC2-B2FE-D6E651B0F8FD}"/>
              </c:ext>
            </c:extLst>
          </c:dPt>
          <c:dPt>
            <c:idx val="1"/>
            <c:bubble3D val="0"/>
            <c:spPr>
              <a:solidFill>
                <a:schemeClr val="accent1">
                  <a:lumMod val="90000"/>
                </a:schemeClr>
              </a:solidFill>
              <a:ln>
                <a:solidFill>
                  <a:schemeClr val="bg1"/>
                </a:solidFill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343-4FC2-B2FE-D6E651B0F8FD}"/>
              </c:ext>
            </c:extLst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343-4FC2-B2FE-D6E651B0F8FD}"/>
              </c:ext>
            </c:extLst>
          </c:dPt>
          <c:dPt>
            <c:idx val="3"/>
            <c:bubble3D val="0"/>
            <c:spPr>
              <a:solidFill>
                <a:srgbClr val="FFFF66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7343-4FC2-B2FE-D6E651B0F8FD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7343-4FC2-B2FE-D6E651B0F8FD}"/>
              </c:ext>
            </c:extLst>
          </c:dPt>
          <c:dPt>
            <c:idx val="5"/>
            <c:bubble3D val="0"/>
            <c:spPr>
              <a:solidFill>
                <a:srgbClr val="C8FFFF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7343-4FC2-B2FE-D6E651B0F8FD}"/>
              </c:ext>
            </c:extLst>
          </c:dPt>
          <c:dPt>
            <c:idx val="6"/>
            <c:bubble3D val="0"/>
            <c:spPr>
              <a:solidFill>
                <a:srgbClr val="FF0066"/>
              </a:soli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7343-4FC2-B2FE-D6E651B0F8FD}"/>
              </c:ext>
            </c:extLst>
          </c:dPt>
          <c:dLbls>
            <c:dLbl>
              <c:idx val="0"/>
              <c:layout>
                <c:manualLayout>
                  <c:x val="-3.3171721590356763E-3"/>
                  <c:y val="2.4495526084227767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43-4FC2-B2FE-D6E651B0F8FD}"/>
                </c:ext>
              </c:extLst>
            </c:dLbl>
            <c:dLbl>
              <c:idx val="1"/>
              <c:layout>
                <c:manualLayout>
                  <c:x val="-1.5090223097112861E-2"/>
                  <c:y val="-4.4120926425420107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43-4FC2-B2FE-D6E651B0F8FD}"/>
                </c:ext>
              </c:extLst>
            </c:dLbl>
            <c:dLbl>
              <c:idx val="3"/>
              <c:layout>
                <c:manualLayout>
                  <c:x val="1.3869932925051036E-2"/>
                  <c:y val="-1.5946816754353766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43-4FC2-B2FE-D6E651B0F8FD}"/>
                </c:ext>
              </c:extLst>
            </c:dLbl>
            <c:dLbl>
              <c:idx val="4"/>
              <c:layout>
                <c:manualLayout>
                  <c:x val="4.3133931175269757E-2"/>
                  <c:y val="-6.6648283116413534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43-4FC2-B2FE-D6E651B0F8FD}"/>
                </c:ext>
              </c:extLst>
            </c:dLbl>
            <c:dLbl>
              <c:idx val="6"/>
              <c:layout>
                <c:manualLayout>
                  <c:x val="8.8216316710411202E-3"/>
                  <c:y val="2.0607026452630198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43-4FC2-B2FE-D6E651B0F8F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BY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Заработная плата с отчислениями</c:v>
                </c:pt>
                <c:pt idx="1">
                  <c:v>Лекарственные средства </c:v>
                </c:pt>
                <c:pt idx="2">
                  <c:v>Продукты питания</c:v>
                </c:pt>
                <c:pt idx="3">
                  <c:v>Коммунальные услуги</c:v>
                </c:pt>
                <c:pt idx="4">
                  <c:v>Субсидии</c:v>
                </c:pt>
                <c:pt idx="5">
                  <c:v>Трансферты населению</c:v>
                </c:pt>
                <c:pt idx="6">
                  <c:v>Обслуживание ценных бумаг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70.7</c:v>
                </c:pt>
                <c:pt idx="1">
                  <c:v>3.2</c:v>
                </c:pt>
                <c:pt idx="2">
                  <c:v>3.2</c:v>
                </c:pt>
                <c:pt idx="3">
                  <c:v>8.6</c:v>
                </c:pt>
                <c:pt idx="4">
                  <c:v>8.9</c:v>
                </c:pt>
                <c:pt idx="5">
                  <c:v>5.0999999999999996</c:v>
                </c:pt>
                <c:pt idx="6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343-4FC2-B2FE-D6E651B0F8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BY"/>
          </a:p>
        </c:txPr>
      </c:legendEntry>
      <c:layout>
        <c:manualLayout>
          <c:xMode val="edge"/>
          <c:yMode val="edge"/>
          <c:x val="1.2740837950811703E-2"/>
          <c:y val="0.6794918877326388"/>
          <c:w val="0.98725916204918829"/>
          <c:h val="0.320508112267361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BY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064" y="0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/>
          <a:lstStyle>
            <a:lvl1pPr algn="r">
              <a:defRPr sz="1200"/>
            </a:lvl1pPr>
          </a:lstStyle>
          <a:p>
            <a:fld id="{D9707C9C-25F3-40CA-8E03-EA2004A910C8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083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064" y="9428083"/>
            <a:ext cx="2972335" cy="496968"/>
          </a:xfrm>
          <a:prstGeom prst="rect">
            <a:avLst/>
          </a:prstGeom>
        </p:spPr>
        <p:txBody>
          <a:bodyPr vert="horz" lIns="91787" tIns="45894" rIns="91787" bIns="45894" rtlCol="0" anchor="b"/>
          <a:lstStyle>
            <a:lvl1pPr algn="r">
              <a:defRPr sz="1200"/>
            </a:lvl1pPr>
          </a:lstStyle>
          <a:p>
            <a:fld id="{64233E7A-BC66-4598-9C9F-5875E42EE1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895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>
            <a:lvl1pPr algn="l" defTabSz="91946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667" y="0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>
            <a:lvl1pPr algn="r" defTabSz="919469">
              <a:defRPr sz="1200"/>
            </a:lvl1pPr>
          </a:lstStyle>
          <a:p>
            <a:pPr>
              <a:defRPr/>
            </a:pPr>
            <a:fld id="{E0149261-E453-4321-9B0A-FE3158668F0A}" type="datetimeFigureOut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9325" y="744538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5630"/>
            <a:ext cx="5486400" cy="446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083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b" anchorCtr="0" compatLnSpc="1">
            <a:prstTxWarp prst="textNoShape">
              <a:avLst/>
            </a:prstTxWarp>
          </a:bodyPr>
          <a:lstStyle>
            <a:lvl1pPr algn="l" defTabSz="91946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667" y="9428083"/>
            <a:ext cx="2970732" cy="49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732" tIns="45867" rIns="91732" bIns="45867" numCol="1" anchor="b" anchorCtr="0" compatLnSpc="1">
            <a:prstTxWarp prst="textNoShape">
              <a:avLst/>
            </a:prstTxWarp>
          </a:bodyPr>
          <a:lstStyle>
            <a:lvl1pPr algn="r" defTabSz="919469">
              <a:defRPr sz="1200"/>
            </a:lvl1pPr>
          </a:lstStyle>
          <a:p>
            <a:pPr>
              <a:defRPr/>
            </a:pPr>
            <a:fld id="{B1ED4F11-8A93-49D2-9CEB-0E5FFE7803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103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55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BY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761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ED4F11-8A93-49D2-9CEB-0E5FFE7803B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4BB82-44A3-419E-BFCA-C764DBC264DA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16DCE-29E6-4430-8EC5-7F07313A2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4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9501C-7F6C-4A35-BC0C-26FB5BA4C620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A8212-36D8-48F1-A61C-D64AF51DF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85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7F4A0-42D0-4ED1-975D-396B9D624DBB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AA249-5DA7-4217-B584-5783397D1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01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42900" y="2133600"/>
            <a:ext cx="6172200" cy="603408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4B9FB-0716-41AB-A30A-9F7EFDA0202E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FB23A-6ECC-45B9-B076-E4C1B9A44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694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C96A8-A76D-46C0-AC54-D6DE8487FF6C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82B7B-DC14-49C2-B393-DDD572C4C2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34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9FFF5-45EA-4C78-9161-471C74FD6474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795B3-5473-4F72-9658-E9C96C032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2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BB1BC-9A21-4297-9A62-AD86164ED70F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4F874-B0FA-4585-B8C4-89CEAF5AD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4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AE754-99BD-4587-9CBF-070C631DAE96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0FE91-0F5D-43B9-9616-7A5EDBC4ED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69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EBBFD-4EF3-4F2D-BD66-987238D2067B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AA453-34C9-42BB-82C9-4D6D6BCED7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8A358-6EFB-40FF-8B59-513CE4529FC6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DBA0-63B3-44C9-83B0-ACB892AC99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0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3B4D2-9ED3-47F9-95D9-08DC6CCDD4C8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B440F-7512-4BD5-8A84-C7B609100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95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988B5-CF74-43C6-B6D0-7B8672BE9972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889F9-ED76-434D-9A72-89012EA9B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83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84840-A461-453E-A89E-E29377952857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82713-E50F-4A2A-97B0-BCB5B0596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2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EFF1E1B-2634-4AA3-B584-224B275FC591}" type="datetime1">
              <a:rPr lang="ru-RU"/>
              <a:pPr>
                <a:defRPr/>
              </a:pPr>
              <a:t>01.03.2022</a:t>
            </a:fld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CD2EE2C-1C00-4001-8D94-55518B7374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DFDD7-98F6-4C20-BA15-A9FC25E1D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3096344"/>
          </a:xfrm>
          <a:solidFill>
            <a:schemeClr val="accent1"/>
          </a:solidFill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ИСПОЛНЕНИЕ БЮДЖЕТА СМОРГОНСКОГО РАЙОНА </a:t>
            </a:r>
            <a:b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 г.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3725892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FB2A1D-2FA4-415E-9BA8-24C5EC2AF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7643192" cy="1080120"/>
          </a:xfrm>
        </p:spPr>
        <p:txBody>
          <a:bodyPr/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Структура доходов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Сморгонского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района за  2021 г.</a:t>
            </a:r>
            <a:endParaRPr lang="ru-BY" sz="2800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AA4C0BC-04D7-4AA9-9EB8-5414D54722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1789646"/>
              </p:ext>
            </p:extLst>
          </p:nvPr>
        </p:nvGraphicFramePr>
        <p:xfrm>
          <a:off x="457547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0C98457-467F-4471-A39E-A17B0F9A7181}"/>
              </a:ext>
            </a:extLst>
          </p:cNvPr>
          <p:cNvSpPr/>
          <p:nvPr/>
        </p:nvSpPr>
        <p:spPr>
          <a:xfrm>
            <a:off x="8316416" y="188640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40618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99F7B8-8048-49A2-BAD4-F212B9D9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66713"/>
            <a:ext cx="7829500" cy="830039"/>
          </a:xfrm>
        </p:spPr>
        <p:txBody>
          <a:bodyPr/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поступлении собственных доходов в бюджете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Сморгонского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г., тыс. рублей</a:t>
            </a:r>
            <a:endParaRPr lang="ru-BY" sz="2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4A081CB-598B-4259-9D34-4D2108799BE3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44721897"/>
              </p:ext>
            </p:extLst>
          </p:nvPr>
        </p:nvGraphicFramePr>
        <p:xfrm>
          <a:off x="342900" y="1484784"/>
          <a:ext cx="8477788" cy="5167025"/>
        </p:xfrm>
        <a:graphic>
          <a:graphicData uri="http://schemas.openxmlformats.org/drawingml/2006/table">
            <a:tbl>
              <a:tblPr/>
              <a:tblGrid>
                <a:gridCol w="3173170">
                  <a:extLst>
                    <a:ext uri="{9D8B030D-6E8A-4147-A177-3AD203B41FA5}">
                      <a16:colId xmlns:a16="http://schemas.microsoft.com/office/drawing/2014/main" val="3756707001"/>
                    </a:ext>
                  </a:extLst>
                </a:gridCol>
                <a:gridCol w="1410298">
                  <a:extLst>
                    <a:ext uri="{9D8B030D-6E8A-4147-A177-3AD203B41FA5}">
                      <a16:colId xmlns:a16="http://schemas.microsoft.com/office/drawing/2014/main" val="1930739523"/>
                    </a:ext>
                  </a:extLst>
                </a:gridCol>
                <a:gridCol w="1269268">
                  <a:extLst>
                    <a:ext uri="{9D8B030D-6E8A-4147-A177-3AD203B41FA5}">
                      <a16:colId xmlns:a16="http://schemas.microsoft.com/office/drawing/2014/main" val="2864102794"/>
                    </a:ext>
                  </a:extLst>
                </a:gridCol>
                <a:gridCol w="1304240">
                  <a:extLst>
                    <a:ext uri="{9D8B030D-6E8A-4147-A177-3AD203B41FA5}">
                      <a16:colId xmlns:a16="http://schemas.microsoft.com/office/drawing/2014/main" val="2539339021"/>
                    </a:ext>
                  </a:extLst>
                </a:gridCol>
                <a:gridCol w="1320812">
                  <a:extLst>
                    <a:ext uri="{9D8B030D-6E8A-4147-A177-3AD203B41FA5}">
                      <a16:colId xmlns:a16="http://schemas.microsoft.com/office/drawing/2014/main" val="1729310241"/>
                    </a:ext>
                  </a:extLst>
                </a:gridCol>
              </a:tblGrid>
              <a:tr h="10653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Процент исполнения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Удельный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вес в общем объеме собственных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доходов (исполнено), 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Темп роста,%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839572"/>
                  </a:ext>
                </a:extLst>
              </a:tr>
              <a:tr h="282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Собственные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59 815,9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102,8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146,7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345803"/>
                  </a:ext>
                </a:extLst>
              </a:tr>
              <a:tr h="3847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Налоговые доходы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54 964,3</a:t>
                      </a:r>
                      <a:endParaRPr lang="ru-RU" sz="1400" b="1" i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102,2</a:t>
                      </a:r>
                      <a:endParaRPr lang="ru-RU" sz="1400" b="1" i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91,9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158,6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357382"/>
                  </a:ext>
                </a:extLst>
              </a:tr>
              <a:tr h="228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подоходный налог с физических лиц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29 995,1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50,1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115,4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883944"/>
                  </a:ext>
                </a:extLst>
              </a:tr>
              <a:tr h="2097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налог на прибыль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7 254,0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109,8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568339"/>
                  </a:ext>
                </a:extLst>
              </a:tr>
              <a:tr h="2097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налоги на собственность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4 392,8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117,0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345532"/>
                  </a:ext>
                </a:extLst>
              </a:tr>
              <a:tr h="2097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налог на добавленную стоимость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7 426,7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102,0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113,1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014565"/>
                  </a:ext>
                </a:extLst>
              </a:tr>
              <a:tr h="2097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Другие налоговые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5 895,7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103,0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9,9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115,0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420600"/>
                  </a:ext>
                </a:extLst>
              </a:tr>
              <a:tr h="384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Неналоговые доходы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4 851,6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109,3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79,2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595059"/>
                  </a:ext>
                </a:extLst>
              </a:tr>
              <a:tr h="4139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Дивиденды по акциям и доходы от других форм участия в капитале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219,6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0,4</a:t>
                      </a:r>
                      <a:endParaRPr lang="ru-RU" sz="1200" b="0" i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52,9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015504"/>
                  </a:ext>
                </a:extLst>
              </a:tr>
              <a:tr h="478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Доходы от сдачи в аренду земельных участков и продажи их в частную собственность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458,5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110,7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0,8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87,6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477196"/>
                  </a:ext>
                </a:extLst>
              </a:tr>
              <a:tr h="217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236,8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110,1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0,4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113,8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953888"/>
                  </a:ext>
                </a:extLst>
              </a:tr>
              <a:tr h="213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Компенсации расходов государства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2 390,5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105,4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4,0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135,2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88256"/>
                  </a:ext>
                </a:extLst>
              </a:tr>
              <a:tr h="2097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Доходы от приватизации жилых помещений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461,8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0,8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120,6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154433"/>
                  </a:ext>
                </a:extLst>
              </a:tr>
              <a:tr h="2061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Плата за размещение наружной рекламы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116,5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118,2</a:t>
                      </a: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224740"/>
                  </a:ext>
                </a:extLst>
              </a:tr>
              <a:tr h="1884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Иные неналоговые доходы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895,7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127,2</a:t>
                      </a: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33,4</a:t>
                      </a:r>
                    </a:p>
                  </a:txBody>
                  <a:tcPr marL="68580" marR="68580" marT="0" marB="0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44074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923F849-FF69-418C-B225-599A7B47806D}"/>
              </a:ext>
            </a:extLst>
          </p:cNvPr>
          <p:cNvSpPr/>
          <p:nvPr/>
        </p:nvSpPr>
        <p:spPr>
          <a:xfrm>
            <a:off x="8172400" y="627843"/>
            <a:ext cx="7007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0843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361007" y="161130"/>
            <a:ext cx="8208714" cy="1143000"/>
          </a:xfrm>
          <a:solidFill>
            <a:schemeClr val="bg1"/>
          </a:solidFill>
        </p:spPr>
        <p:txBody>
          <a:bodyPr/>
          <a:lstStyle/>
          <a:p>
            <a:r>
              <a:rPr lang="ru-RU" sz="2000" b="1" dirty="0">
                <a:latin typeface="Arial" charset="0"/>
              </a:rPr>
              <a:t>Экономическая структура расходов бюджета</a:t>
            </a:r>
            <a:br>
              <a:rPr lang="ru-RU" sz="2000" b="1" dirty="0">
                <a:latin typeface="Arial" charset="0"/>
              </a:rPr>
            </a:br>
            <a:r>
              <a:rPr lang="ru-RU" sz="2000" b="1" dirty="0">
                <a:latin typeface="Arial" charset="0"/>
              </a:rPr>
              <a:t> </a:t>
            </a:r>
            <a:r>
              <a:rPr lang="ru-RU" sz="2000" b="1" dirty="0" err="1">
                <a:latin typeface="Arial" charset="0"/>
              </a:rPr>
              <a:t>Сморгонского</a:t>
            </a:r>
            <a:r>
              <a:rPr lang="ru-RU" sz="2000" b="1" dirty="0">
                <a:latin typeface="Arial" charset="0"/>
              </a:rPr>
              <a:t> района за 20</a:t>
            </a:r>
            <a:r>
              <a:rPr lang="en-US" sz="2000" b="1" dirty="0">
                <a:latin typeface="Arial" charset="0"/>
              </a:rPr>
              <a:t>2</a:t>
            </a:r>
            <a:r>
              <a:rPr lang="ru-RU" sz="2000" b="1" dirty="0">
                <a:latin typeface="Arial" charset="0"/>
              </a:rPr>
              <a:t>1 г.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163778454"/>
              </p:ext>
            </p:extLst>
          </p:nvPr>
        </p:nvGraphicFramePr>
        <p:xfrm>
          <a:off x="357158" y="1988840"/>
          <a:ext cx="8429684" cy="442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8532440" y="404664"/>
            <a:ext cx="360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69104" y="116633"/>
            <a:ext cx="8229600" cy="792087"/>
          </a:xfrm>
          <a:solidFill>
            <a:schemeClr val="bg1"/>
          </a:solidFill>
        </p:spPr>
        <p:txBody>
          <a:bodyPr/>
          <a:lstStyle/>
          <a:p>
            <a:r>
              <a:rPr lang="ru-RU" sz="2000" b="1" dirty="0">
                <a:latin typeface="Arial" charset="0"/>
              </a:rPr>
              <a:t>Структура первоочередных расходов бюджета</a:t>
            </a:r>
            <a:br>
              <a:rPr lang="ru-RU" sz="2000" b="1" dirty="0">
                <a:latin typeface="Arial" charset="0"/>
              </a:rPr>
            </a:br>
            <a:r>
              <a:rPr lang="ru-RU" sz="2000" b="1" dirty="0">
                <a:latin typeface="Arial" charset="0"/>
              </a:rPr>
              <a:t> </a:t>
            </a:r>
            <a:r>
              <a:rPr lang="ru-RU" sz="2000" b="1" dirty="0" err="1">
                <a:latin typeface="Arial" charset="0"/>
              </a:rPr>
              <a:t>Сморгонского</a:t>
            </a:r>
            <a:r>
              <a:rPr lang="ru-RU" sz="2000" b="1" dirty="0">
                <a:latin typeface="Arial" charset="0"/>
              </a:rPr>
              <a:t> района за 20</a:t>
            </a:r>
            <a:r>
              <a:rPr lang="en-US" sz="2000" b="1" dirty="0">
                <a:latin typeface="Arial" charset="0"/>
              </a:rPr>
              <a:t>2</a:t>
            </a:r>
            <a:r>
              <a:rPr lang="ru-RU" sz="2000" b="1" dirty="0">
                <a:latin typeface="Arial" charset="0"/>
              </a:rPr>
              <a:t>1 г.</a:t>
            </a:r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614613390"/>
              </p:ext>
            </p:extLst>
          </p:nvPr>
        </p:nvGraphicFramePr>
        <p:xfrm>
          <a:off x="396487" y="1412776"/>
          <a:ext cx="8568000" cy="4927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8532440" y="332656"/>
            <a:ext cx="4320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chemeClr val="tx1"/>
                </a:solidFill>
              </a:rPr>
              <a:t>5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E2106256-EB13-4A81-998C-6EC4BAD0AD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587359"/>
              </p:ext>
            </p:extLst>
          </p:nvPr>
        </p:nvGraphicFramePr>
        <p:xfrm>
          <a:off x="457200" y="908720"/>
          <a:ext cx="8229600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5878"/>
            <a:ext cx="8280920" cy="576818"/>
          </a:xfrm>
        </p:spPr>
        <p:txBody>
          <a:bodyPr/>
          <a:lstStyle/>
          <a:p>
            <a:pPr>
              <a:lnSpc>
                <a:spcPts val="2500"/>
              </a:lnSpc>
            </a:pPr>
            <a:br>
              <a:rPr lang="ru-RU" sz="2400" b="1" dirty="0"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Сморгонского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20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г., тыс. рублей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62371729"/>
              </p:ext>
            </p:extLst>
          </p:nvPr>
        </p:nvGraphicFramePr>
        <p:xfrm>
          <a:off x="179512" y="771428"/>
          <a:ext cx="8856984" cy="5952573"/>
        </p:xfrm>
        <a:graphic>
          <a:graphicData uri="http://schemas.openxmlformats.org/drawingml/2006/table">
            <a:tbl>
              <a:tblPr/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93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Утвержденный  план на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Уточненный  план на год</a:t>
                      </a:r>
                      <a:endParaRPr lang="ru-BY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Удельный вес в общем объеме расходов (исполнено), (%)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137"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BY" sz="1100" dirty="0"/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утвержденному годовому плану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уточненному годовому плану</a:t>
                      </a:r>
                      <a:endParaRPr lang="ru-BY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8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151886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сфера: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60 602,0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65 479,0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65 412,7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107,9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72,9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здравоохранение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21 315,8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26 247,5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26 244,2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123,1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29,3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образование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30 972,4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31 372,2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31 342,6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101,2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34,9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культура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3 024,0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2 719,0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2 700,4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89,3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физическая культура и спорт</a:t>
                      </a:r>
                    </a:p>
                  </a:txBody>
                  <a:tcPr marL="91441" marR="91441"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1 596,1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1 701,8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1 692,3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106,0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социальная политика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3 693,7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3 438,5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3 433,2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92,9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Жилищно-коммунальные услуги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9 518,2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14 148,1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14 127,0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148,4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строительство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56,0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40,7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40,7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72,7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хозяйство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1 265,5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1 259,4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1 258,7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805,0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872,7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872,7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108,4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83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</a:t>
                      </a: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автомобильный транспорт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801,6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861,6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861,6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107,5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012033"/>
                  </a:ext>
                </a:extLst>
              </a:tr>
              <a:tr h="1883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вопросы в области транспорта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11,1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более 3 раз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057607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Топливо и энергетика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1 010,4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829,7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829,7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82,1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0,9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73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возмещение расходов на электроснабжение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410,2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127,7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127,7</a:t>
                      </a:r>
                      <a:endParaRPr lang="ru-RU" sz="1200" b="0" i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31,1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0504897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Общегосударственная деятельность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6 677,9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6 820,6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6 800,5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101,8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7,6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223,9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348,4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346,3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154,7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80 158,9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89 798,6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89 688,3</a:t>
                      </a:r>
                      <a:endParaRPr lang="ru-RU" sz="1200" b="1" dirty="0">
                        <a:solidFill>
                          <a:srgbClr val="3366CC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111,9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3366C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85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Профицит (+), Дефицит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(-)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7D7A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1 112,0</a:t>
                      </a:r>
                      <a:endParaRPr lang="ru-RU" sz="1200" b="1" dirty="0">
                        <a:solidFill>
                          <a:srgbClr val="007D7A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D7A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1 112,0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7D7A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2 828,7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460432" y="116632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20568975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7895</TotalTime>
  <Words>448</Words>
  <Application>Microsoft Office PowerPoint</Application>
  <PresentationFormat>Экран (4:3)</PresentationFormat>
  <Paragraphs>238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Оформление по умолчанию</vt:lpstr>
      <vt:lpstr>ИСПОЛНЕНИЕ БЮДЖЕТА СМОРГОНСКОГО РАЙОНА  ЗА 2021 г.</vt:lpstr>
      <vt:lpstr>Структура доходов Сморгонского района за  2021 г.</vt:lpstr>
      <vt:lpstr>Сведения о поступлении собственных доходов в бюджете Сморгонского района за 2021 г., тыс. рублей</vt:lpstr>
      <vt:lpstr>Экономическая структура расходов бюджета  Сморгонского района за 2021 г.</vt:lpstr>
      <vt:lpstr>Структура первоочередных расходов бюджета  Сморгонского района за 2021 г.</vt:lpstr>
      <vt:lpstr> Структура расходов бюджета Сморгонского района  за 2021 г., тыс. рублей </vt:lpstr>
    </vt:vector>
  </TitlesOfParts>
  <Company>ФО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Administrator</dc:creator>
  <cp:lastModifiedBy>Юшкевич Тамара Ивановна</cp:lastModifiedBy>
  <cp:revision>846</cp:revision>
  <cp:lastPrinted>2022-02-21T07:50:04Z</cp:lastPrinted>
  <dcterms:created xsi:type="dcterms:W3CDTF">2013-10-25T06:29:05Z</dcterms:created>
  <dcterms:modified xsi:type="dcterms:W3CDTF">2022-03-01T05:33:38Z</dcterms:modified>
</cp:coreProperties>
</file>