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15"/>
  </p:notesMasterIdLst>
  <p:handoutMasterIdLst>
    <p:handoutMasterId r:id="rId16"/>
  </p:handoutMasterIdLst>
  <p:sldIdLst>
    <p:sldId id="298" r:id="rId2"/>
    <p:sldId id="286" r:id="rId3"/>
    <p:sldId id="289" r:id="rId4"/>
    <p:sldId id="299" r:id="rId5"/>
    <p:sldId id="283" r:id="rId6"/>
    <p:sldId id="292" r:id="rId7"/>
    <p:sldId id="277" r:id="rId8"/>
    <p:sldId id="279" r:id="rId9"/>
    <p:sldId id="275" r:id="rId10"/>
    <p:sldId id="281" r:id="rId11"/>
    <p:sldId id="295" r:id="rId12"/>
    <p:sldId id="300" r:id="rId13"/>
    <p:sldId id="282" r:id="rId14"/>
  </p:sldIdLst>
  <p:sldSz cx="9144000" cy="6858000" type="screen4x3"/>
  <p:notesSz cx="6858000" cy="9926638"/>
  <p:defaultTextStyle>
    <a:defPPr>
      <a:defRPr lang="ru-RU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удо Елена  Мечиславовна" initials="ДЕМ" lastIdx="0" clrIdx="0">
    <p:extLst>
      <p:ext uri="{19B8F6BF-5375-455C-9EA6-DF929625EA0E}">
        <p15:presenceInfo xmlns:p15="http://schemas.microsoft.com/office/powerpoint/2012/main" userId="S-1-5-21-901292189-1124696768-471799982-69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fol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ABD1FF"/>
    <a:srgbClr val="E1EFFF"/>
    <a:srgbClr val="3366CC"/>
    <a:srgbClr val="6666FF"/>
    <a:srgbClr val="C8FFFF"/>
    <a:srgbClr val="007D7A"/>
    <a:srgbClr val="FFFF66"/>
    <a:srgbClr val="8BFF8B"/>
    <a:srgbClr val="C8F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580" autoAdjust="0"/>
  </p:normalViewPr>
  <p:slideViewPr>
    <p:cSldViewPr>
      <p:cViewPr varScale="1">
        <p:scale>
          <a:sx n="108" d="100"/>
          <a:sy n="108" d="100"/>
        </p:scale>
        <p:origin x="1644" y="108"/>
      </p:cViewPr>
      <p:guideLst>
        <p:guide orient="horz" pos="2161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20"/>
      <c:rAngAx val="0"/>
      <c:perspective val="0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0.10475316039565731"/>
          <c:y val="5.2134178453476308E-2"/>
          <c:w val="0.87925032464516695"/>
          <c:h val="0.62511272196307199"/>
        </c:manualLayout>
      </c:layout>
      <c:bar3DChart>
        <c:barDir val="col"/>
        <c:grouping val="standard"/>
        <c:varyColors val="0"/>
        <c:ser>
          <c:idx val="0"/>
          <c:order val="0"/>
          <c:spPr>
            <a:solidFill>
              <a:srgbClr val="3366CC"/>
            </a:solidFill>
            <a:ln w="12699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699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F03C-424E-AE73-14282EE03AB4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03C-424E-AE73-14282EE03AB4}"/>
              </c:ext>
            </c:extLst>
          </c:dPt>
          <c:dPt>
            <c:idx val="2"/>
            <c:invertIfNegative val="0"/>
            <c:bubble3D val="0"/>
            <c:spPr>
              <a:solidFill>
                <a:srgbClr val="007D7A"/>
              </a:solidFill>
              <a:ln w="2222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03C-424E-AE73-14282EE03AB4}"/>
              </c:ext>
            </c:extLst>
          </c:dPt>
          <c:dLbls>
            <c:dLbl>
              <c:idx val="0"/>
              <c:layout>
                <c:manualLayout>
                  <c:x val="8.2445004921259848E-2"/>
                  <c:y val="-0.114657200513252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3C-424E-AE73-14282EE03AB4}"/>
                </c:ext>
              </c:extLst>
            </c:dLbl>
            <c:dLbl>
              <c:idx val="1"/>
              <c:layout>
                <c:manualLayout>
                  <c:x val="5.6501524849567313E-3"/>
                  <c:y val="8.5997139804760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3C-424E-AE73-14282EE03AB4}"/>
                </c:ext>
              </c:extLst>
            </c:dLbl>
            <c:dLbl>
              <c:idx val="2"/>
              <c:layout>
                <c:manualLayout>
                  <c:x val="-8.2861943579379732E-2"/>
                  <c:y val="8.6145010768126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3C-424E-AE73-14282EE03AB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Sheet1!$B$1:$D$1</c:f>
              <c:strCache>
                <c:ptCount val="3"/>
                <c:pt idx="0">
                  <c:v>Первоочередные бюджетные обязательства</c:v>
                </c:pt>
                <c:pt idx="1">
                  <c:v>Капитальные расходы</c:v>
                </c:pt>
                <c:pt idx="2">
                  <c:v>Прочие расходы</c:v>
                </c:pt>
              </c:strCache>
            </c:strRef>
          </c:cat>
          <c:val>
            <c:numRef>
              <c:f>Sheet1!$B$2:$D$2</c:f>
              <c:numCache>
                <c:formatCode>0.0%</c:formatCode>
                <c:ptCount val="3"/>
                <c:pt idx="0">
                  <c:v>0.82699999999999996</c:v>
                </c:pt>
                <c:pt idx="1">
                  <c:v>2.5000000000000001E-2</c:v>
                </c:pt>
                <c:pt idx="2">
                  <c:v>0.14799999999999999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3C-424E-AE73-14282EE03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851312960"/>
        <c:axId val="1908762224"/>
        <c:axId val="1754571648"/>
      </c:bar3DChart>
      <c:catAx>
        <c:axId val="1851312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08762224"/>
        <c:crosses val="autoZero"/>
        <c:auto val="1"/>
        <c:lblAlgn val="ctr"/>
        <c:lblOffset val="100"/>
        <c:noMultiLvlLbl val="0"/>
      </c:catAx>
      <c:valAx>
        <c:axId val="190876222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851312960"/>
        <c:crosses val="autoZero"/>
        <c:crossBetween val="between"/>
      </c:valAx>
      <c:serAx>
        <c:axId val="1754571648"/>
        <c:scaling>
          <c:orientation val="minMax"/>
        </c:scaling>
        <c:delete val="1"/>
        <c:axPos val="b"/>
        <c:majorTickMark val="out"/>
        <c:minorTickMark val="none"/>
        <c:tickLblPos val="nextTo"/>
        <c:crossAx val="1908762224"/>
        <c:crosses val="autoZero"/>
      </c:serAx>
    </c:plotArea>
    <c:legend>
      <c:legendPos val="b"/>
      <c:legendEntry>
        <c:idx val="0"/>
        <c:txPr>
          <a:bodyPr/>
          <a:lstStyle/>
          <a:p>
            <a:pPr>
              <a:lnSpc>
                <a:spcPts val="2000"/>
              </a:lnSpc>
              <a:defRPr sz="22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BY"/>
          </a:p>
        </c:txPr>
      </c:legendEntry>
      <c:legendEntry>
        <c:idx val="1"/>
        <c:txPr>
          <a:bodyPr/>
          <a:lstStyle/>
          <a:p>
            <a:pPr>
              <a:lnSpc>
                <a:spcPts val="2000"/>
              </a:lnSpc>
              <a:defRPr sz="22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BY"/>
          </a:p>
        </c:txPr>
      </c:legendEntry>
      <c:legendEntry>
        <c:idx val="2"/>
        <c:txPr>
          <a:bodyPr/>
          <a:lstStyle/>
          <a:p>
            <a:pPr>
              <a:lnSpc>
                <a:spcPts val="2000"/>
              </a:lnSpc>
              <a:defRPr sz="22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0.17084121800674243"/>
          <c:y val="0.73820838088697216"/>
          <c:w val="0.66233294205926119"/>
          <c:h val="0.23041162814521329"/>
        </c:manualLayout>
      </c:layout>
      <c:overlay val="0"/>
      <c:spPr>
        <a:noFill/>
        <a:ln w="25398">
          <a:noFill/>
        </a:ln>
      </c:spPr>
      <c:txPr>
        <a:bodyPr/>
        <a:lstStyle/>
        <a:p>
          <a:pPr>
            <a:lnSpc>
              <a:spcPts val="2000"/>
            </a:lnSpc>
            <a:defRPr sz="2200" b="1" i="0" u="none" strike="noStrike" baseline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BY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0599936883997464"/>
          <c:w val="0.7193781512605042"/>
          <c:h val="0.53752104289554303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099019607843159"/>
          <c:y val="5.9280335509245691E-2"/>
          <c:w val="0.31497350606909436"/>
          <c:h val="0.87492092741964134"/>
        </c:manualLayout>
      </c:layout>
      <c:overlay val="1"/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BY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44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160493827160516E-3"/>
          <c:y val="4.4948046362714433E-2"/>
          <c:w val="0.98302469135802462"/>
          <c:h val="0.671789848922759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Финансирование первоочередных статей</c:v>
                </c:pt>
              </c:strCache>
            </c:strRef>
          </c:tx>
          <c:dPt>
            <c:idx val="0"/>
            <c:bubble3D val="0"/>
            <c:spPr>
              <a:solidFill>
                <a:srgbClr val="3366CC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343-4FC2-B2FE-D6E651B0F8FD}"/>
              </c:ext>
            </c:extLst>
          </c:dPt>
          <c:dPt>
            <c:idx val="1"/>
            <c:bubble3D val="0"/>
            <c:spPr>
              <a:solidFill>
                <a:schemeClr val="accent1">
                  <a:lumMod val="90000"/>
                </a:schemeClr>
              </a:solidFill>
              <a:ln>
                <a:solidFill>
                  <a:schemeClr val="bg1"/>
                </a:solidFill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343-4FC2-B2FE-D6E651B0F8FD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343-4FC2-B2FE-D6E651B0F8FD}"/>
              </c:ext>
            </c:extLst>
          </c:dPt>
          <c:dPt>
            <c:idx val="3"/>
            <c:bubble3D val="0"/>
            <c:spPr>
              <a:solidFill>
                <a:srgbClr val="FFFF66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343-4FC2-B2FE-D6E651B0F8FD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7343-4FC2-B2FE-D6E651B0F8FD}"/>
              </c:ext>
            </c:extLst>
          </c:dPt>
          <c:dPt>
            <c:idx val="5"/>
            <c:bubble3D val="0"/>
            <c:spPr>
              <a:solidFill>
                <a:srgbClr val="C8FFFF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7343-4FC2-B2FE-D6E651B0F8FD}"/>
              </c:ext>
            </c:extLst>
          </c:dPt>
          <c:dPt>
            <c:idx val="6"/>
            <c:bubble3D val="0"/>
            <c:spPr>
              <a:solidFill>
                <a:srgbClr val="FF0066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7343-4FC2-B2FE-D6E651B0F8FD}"/>
              </c:ext>
            </c:extLst>
          </c:dPt>
          <c:dLbls>
            <c:dLbl>
              <c:idx val="0"/>
              <c:layout>
                <c:manualLayout>
                  <c:x val="-3.3171721590356763E-3"/>
                  <c:y val="2.4495526084227767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43-4FC2-B2FE-D6E651B0F8FD}"/>
                </c:ext>
              </c:extLst>
            </c:dLbl>
            <c:dLbl>
              <c:idx val="1"/>
              <c:layout>
                <c:manualLayout>
                  <c:x val="-1.5090223097112861E-2"/>
                  <c:y val="-4.4120926425420107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43-4FC2-B2FE-D6E651B0F8FD}"/>
                </c:ext>
              </c:extLst>
            </c:dLbl>
            <c:dLbl>
              <c:idx val="3"/>
              <c:layout>
                <c:manualLayout>
                  <c:x val="1.3869932925051036E-2"/>
                  <c:y val="-1.5946816754353766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43-4FC2-B2FE-D6E651B0F8FD}"/>
                </c:ext>
              </c:extLst>
            </c:dLbl>
            <c:dLbl>
              <c:idx val="4"/>
              <c:layout>
                <c:manualLayout>
                  <c:x val="4.3133931175269757E-2"/>
                  <c:y val="-6.6648283116413534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43-4FC2-B2FE-D6E651B0F8FD}"/>
                </c:ext>
              </c:extLst>
            </c:dLbl>
            <c:dLbl>
              <c:idx val="6"/>
              <c:layout>
                <c:manualLayout>
                  <c:x val="8.8216316710411202E-3"/>
                  <c:y val="2.0607026452630198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43-4FC2-B2FE-D6E651B0F8F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Заработная плата с отчислениями</c:v>
                </c:pt>
                <c:pt idx="1">
                  <c:v>Лекарственные средства </c:v>
                </c:pt>
                <c:pt idx="2">
                  <c:v>Продукты питания</c:v>
                </c:pt>
                <c:pt idx="3">
                  <c:v>Коммунальные услуги</c:v>
                </c:pt>
                <c:pt idx="4">
                  <c:v>Субсидии</c:v>
                </c:pt>
                <c:pt idx="5">
                  <c:v>Трансферты населению</c:v>
                </c:pt>
                <c:pt idx="6">
                  <c:v>Обслуживание ценных бумаг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71.5</c:v>
                </c:pt>
                <c:pt idx="1">
                  <c:v>2.9</c:v>
                </c:pt>
                <c:pt idx="2">
                  <c:v>3.2</c:v>
                </c:pt>
                <c:pt idx="3">
                  <c:v>8.1999999999999993</c:v>
                </c:pt>
                <c:pt idx="4">
                  <c:v>8.5</c:v>
                </c:pt>
                <c:pt idx="5">
                  <c:v>5.5</c:v>
                </c:pt>
                <c:pt idx="6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343-4FC2-B2FE-D6E651B0F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1.2740837950811703E-2"/>
          <c:y val="0.6794918877326388"/>
          <c:w val="0.98725916204918829"/>
          <c:h val="0.320508112267361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777073004763297E-2"/>
          <c:y val="2.2504697366100394E-2"/>
          <c:w val="0.91842045785943438"/>
          <c:h val="0.81414462794510278"/>
        </c:manualLayout>
      </c:layout>
      <c:lineChart>
        <c:grouping val="standar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ln w="76200" cap="rnd">
              <a:solidFill>
                <a:schemeClr val="accent2">
                  <a:lumMod val="9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98,9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BC-475F-82E6-99492A0D5D9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299,9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BC-475F-82E6-99492A0D5D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1 января</c:v>
                </c:pt>
                <c:pt idx="1">
                  <c:v>1 апреля</c:v>
                </c:pt>
                <c:pt idx="2">
                  <c:v>1 июля</c:v>
                </c:pt>
                <c:pt idx="3">
                  <c:v>1 октября</c:v>
                </c:pt>
                <c:pt idx="4">
                  <c:v>1 января 2023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0</c:v>
                </c:pt>
                <c:pt idx="1">
                  <c:v>98.9</c:v>
                </c:pt>
                <c:pt idx="2">
                  <c:v>299.89999999999998</c:v>
                </c:pt>
                <c:pt idx="3">
                  <c:v>342.2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EE1-440A-8A16-4BE2BDD441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9440128"/>
        <c:axId val="99441664"/>
      </c:lineChart>
      <c:catAx>
        <c:axId val="9944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  <c:crossAx val="99441664"/>
        <c:crosses val="autoZero"/>
        <c:auto val="1"/>
        <c:lblAlgn val="ctr"/>
        <c:lblOffset val="100"/>
        <c:noMultiLvlLbl val="0"/>
      </c:catAx>
      <c:valAx>
        <c:axId val="99441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92D050"/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99440128"/>
        <c:crosses val="autoZero"/>
        <c:crossBetween val="between"/>
      </c:valAx>
      <c:spPr>
        <a:solidFill>
          <a:srgbClr val="C8FFFF"/>
        </a:solidFill>
        <a:ln w="41275" cmpd="sng">
          <a:solidFill>
            <a:schemeClr val="accent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064" y="0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r">
              <a:defRPr sz="1200"/>
            </a:lvl1pPr>
          </a:lstStyle>
          <a:p>
            <a:fld id="{D9707C9C-25F3-40CA-8E03-EA2004A910C8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083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064" y="9428083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r">
              <a:defRPr sz="1200"/>
            </a:lvl1pPr>
          </a:lstStyle>
          <a:p>
            <a:fld id="{64233E7A-BC66-4598-9C9F-5875E42EE1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89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>
            <a:lvl1pPr algn="l" defTabSz="91946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667" y="0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>
            <a:lvl1pPr algn="r" defTabSz="919469">
              <a:defRPr sz="1200"/>
            </a:lvl1pPr>
          </a:lstStyle>
          <a:p>
            <a:pPr>
              <a:defRPr/>
            </a:pPr>
            <a:fld id="{E0149261-E453-4321-9B0A-FE3158668F0A}" type="datetimeFigureOut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9325" y="744538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5630"/>
            <a:ext cx="5486400" cy="446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083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b" anchorCtr="0" compatLnSpc="1">
            <a:prstTxWarp prst="textNoShape">
              <a:avLst/>
            </a:prstTxWarp>
          </a:bodyPr>
          <a:lstStyle>
            <a:lvl1pPr algn="l" defTabSz="91946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667" y="9428083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b" anchorCtr="0" compatLnSpc="1">
            <a:prstTxWarp prst="textNoShape">
              <a:avLst/>
            </a:prstTxWarp>
          </a:bodyPr>
          <a:lstStyle>
            <a:lvl1pPr algn="r" defTabSz="919469">
              <a:defRPr sz="1200"/>
            </a:lvl1pPr>
          </a:lstStyle>
          <a:p>
            <a:pPr>
              <a:defRPr/>
            </a:pPr>
            <a:fld id="{B1ED4F11-8A93-49D2-9CEB-0E5FFE780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103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797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619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4BB82-44A3-419E-BFCA-C764DBC264DA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16DCE-29E6-4430-8EC5-7F07313A2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4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9501C-7F6C-4A35-BC0C-26FB5BA4C620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A8212-36D8-48F1-A61C-D64AF51DF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5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7F4A0-42D0-4ED1-975D-396B9D624DBB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AA249-5DA7-4217-B584-5783397D1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01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42900" y="2133600"/>
            <a:ext cx="6172200" cy="603408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4B9FB-0716-41AB-A30A-9F7EFDA0202E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FB23A-6ECC-45B9-B076-E4C1B9A44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9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C96A8-A76D-46C0-AC54-D6DE8487FF6C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2B7B-DC14-49C2-B393-DDD572C4C2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34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9FFF5-45EA-4C78-9161-471C74FD6474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795B3-5473-4F72-9658-E9C96C032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2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B1BC-9A21-4297-9A62-AD86164ED70F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F874-B0FA-4585-B8C4-89CEAF5AD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4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AE754-99BD-4587-9CBF-070C631DAE96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FE91-0F5D-43B9-9616-7A5EDBC4ED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69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EBBFD-4EF3-4F2D-BD66-987238D2067B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AA453-34C9-42BB-82C9-4D6D6BCED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8A358-6EFB-40FF-8B59-513CE4529FC6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DBA0-63B3-44C9-83B0-ACB892AC99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3B4D2-9ED3-47F9-95D9-08DC6CCDD4C8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B440F-7512-4BD5-8A84-C7B609100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95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88B5-CF74-43C6-B6D0-7B8672BE9972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889F9-ED76-434D-9A72-89012EA9B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83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84840-A461-453E-A89E-E29377952857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82713-E50F-4A2A-97B0-BCB5B0596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2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EFF1E1B-2634-4AA3-B584-224B275FC591}" type="datetime1">
              <a:rPr lang="ru-RU"/>
              <a:pPr>
                <a:defRPr/>
              </a:pPr>
              <a:t>02.03.2023</a:t>
            </a:fld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CD2EE2C-1C00-4001-8D94-55518B7374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BD1FF"/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21C6715-C785-4EC7-8692-8EA73853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2952328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БЮДЖЕТ СМОРГОНСКОГО РАЙОНА ЗА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 г.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1784608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48420E5-36A1-4828-9F00-D4137AC3785D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09181620"/>
              </p:ext>
            </p:extLst>
          </p:nvPr>
        </p:nvGraphicFramePr>
        <p:xfrm>
          <a:off x="107504" y="1071546"/>
          <a:ext cx="8859260" cy="5645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000">
                  <a:extLst>
                    <a:ext uri="{9D8B030D-6E8A-4147-A177-3AD203B41FA5}">
                      <a16:colId xmlns:a16="http://schemas.microsoft.com/office/drawing/2014/main" val="3766545388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1729563530"/>
                    </a:ext>
                  </a:extLst>
                </a:gridCol>
                <a:gridCol w="988896">
                  <a:extLst>
                    <a:ext uri="{9D8B030D-6E8A-4147-A177-3AD203B41FA5}">
                      <a16:colId xmlns:a16="http://schemas.microsoft.com/office/drawing/2014/main" val="2059831573"/>
                    </a:ext>
                  </a:extLst>
                </a:gridCol>
                <a:gridCol w="906489">
                  <a:extLst>
                    <a:ext uri="{9D8B030D-6E8A-4147-A177-3AD203B41FA5}">
                      <a16:colId xmlns:a16="http://schemas.microsoft.com/office/drawing/2014/main" val="2396494680"/>
                    </a:ext>
                  </a:extLst>
                </a:gridCol>
                <a:gridCol w="1079416">
                  <a:extLst>
                    <a:ext uri="{9D8B030D-6E8A-4147-A177-3AD203B41FA5}">
                      <a16:colId xmlns:a16="http://schemas.microsoft.com/office/drawing/2014/main" val="1431972666"/>
                    </a:ext>
                  </a:extLst>
                </a:gridCol>
                <a:gridCol w="917486">
                  <a:extLst>
                    <a:ext uri="{9D8B030D-6E8A-4147-A177-3AD203B41FA5}">
                      <a16:colId xmlns:a16="http://schemas.microsoft.com/office/drawing/2014/main" val="2746239099"/>
                    </a:ext>
                  </a:extLst>
                </a:gridCol>
                <a:gridCol w="969785">
                  <a:extLst>
                    <a:ext uri="{9D8B030D-6E8A-4147-A177-3AD203B41FA5}">
                      <a16:colId xmlns:a16="http://schemas.microsoft.com/office/drawing/2014/main" val="3980572565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276023848"/>
                    </a:ext>
                  </a:extLst>
                </a:gridCol>
              </a:tblGrid>
              <a:tr h="27829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Утвержденный план на год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 на год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BY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8491" marR="8491" marT="84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FFC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в общем объеме расходов (исполнено) (%)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уровню прошлого года (%)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256103"/>
                  </a:ext>
                </a:extLst>
              </a:tr>
              <a:tr h="688452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утвержден-</a:t>
                      </a:r>
                      <a:b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ному плану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уточнен-</a:t>
                      </a:r>
                      <a:b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ному плану</a:t>
                      </a:r>
                      <a:endParaRPr lang="ru-BY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1271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населенных пунктов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3 064,5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4 942,3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4 937,3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31,9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131,9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2537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 жилищного фонда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1 918,0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3 334,1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3 334,1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173,8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21,6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90864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ремонт жилищного фонда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402,7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402,7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113,3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49551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коммунальные услуги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4 292,2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4 667,3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4 667,2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108,7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30,2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32321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Льготы по оплате за жилищно-коммунальные услуги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74,4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64,8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64,8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95,6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22346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жилищно-коммунальных услуг: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2 007,3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1 996,7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8 раз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4947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строительство</a:t>
                      </a:r>
                      <a:endParaRPr lang="ru-BY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149,1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8497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BY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10 014,0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15 479,2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15 463,5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154,4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91" marR="8491" marT="849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109,1</a:t>
                      </a:r>
                      <a:endParaRPr lang="ru-BY" sz="17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827175"/>
                  </a:ext>
                </a:extLst>
              </a:tr>
            </a:tbl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4FCC8FF-02E2-4A68-982D-EE5DEBCC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16632"/>
            <a:ext cx="8117532" cy="7920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жилищно-коммунальные услуги и жилищное строительство за 2022 г., тыс. рублей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58E69D5-1AA0-4250-9F12-9F0D2E320FB4}"/>
              </a:ext>
            </a:extLst>
          </p:cNvPr>
          <p:cNvSpPr/>
          <p:nvPr/>
        </p:nvSpPr>
        <p:spPr>
          <a:xfrm>
            <a:off x="8388424" y="260648"/>
            <a:ext cx="5783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91391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076C24-58E6-4961-97B8-196F2428C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66713"/>
            <a:ext cx="7344816" cy="686023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задолженности по бюджетным ссудам за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г., тыс. рублей </a:t>
            </a:r>
            <a:endParaRPr lang="ru-BY" sz="2400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A414EAD-C51D-4253-B04C-43BA3D306207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82528601"/>
              </p:ext>
            </p:extLst>
          </p:nvPr>
        </p:nvGraphicFramePr>
        <p:xfrm>
          <a:off x="179512" y="1412777"/>
          <a:ext cx="8835393" cy="5281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093">
                  <a:extLst>
                    <a:ext uri="{9D8B030D-6E8A-4147-A177-3AD203B41FA5}">
                      <a16:colId xmlns:a16="http://schemas.microsoft.com/office/drawing/2014/main" val="2585378935"/>
                    </a:ext>
                  </a:extLst>
                </a:gridCol>
                <a:gridCol w="751698">
                  <a:extLst>
                    <a:ext uri="{9D8B030D-6E8A-4147-A177-3AD203B41FA5}">
                      <a16:colId xmlns:a16="http://schemas.microsoft.com/office/drawing/2014/main" val="2978677945"/>
                    </a:ext>
                  </a:extLst>
                </a:gridCol>
                <a:gridCol w="676528">
                  <a:extLst>
                    <a:ext uri="{9D8B030D-6E8A-4147-A177-3AD203B41FA5}">
                      <a16:colId xmlns:a16="http://schemas.microsoft.com/office/drawing/2014/main" val="586115266"/>
                    </a:ext>
                  </a:extLst>
                </a:gridCol>
                <a:gridCol w="676528">
                  <a:extLst>
                    <a:ext uri="{9D8B030D-6E8A-4147-A177-3AD203B41FA5}">
                      <a16:colId xmlns:a16="http://schemas.microsoft.com/office/drawing/2014/main" val="261890872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06113668"/>
                    </a:ext>
                  </a:extLst>
                </a:gridCol>
                <a:gridCol w="676528">
                  <a:extLst>
                    <a:ext uri="{9D8B030D-6E8A-4147-A177-3AD203B41FA5}">
                      <a16:colId xmlns:a16="http://schemas.microsoft.com/office/drawing/2014/main" val="1484623736"/>
                    </a:ext>
                  </a:extLst>
                </a:gridCol>
                <a:gridCol w="451018">
                  <a:extLst>
                    <a:ext uri="{9D8B030D-6E8A-4147-A177-3AD203B41FA5}">
                      <a16:colId xmlns:a16="http://schemas.microsoft.com/office/drawing/2014/main" val="371087133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09608052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63880974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084845993"/>
                    </a:ext>
                  </a:extLst>
                </a:gridCol>
              </a:tblGrid>
              <a:tr h="931570">
                <a:tc rowSpan="2">
                  <a:txBody>
                    <a:bodyPr/>
                    <a:lstStyle/>
                    <a:p>
                      <a:endParaRPr lang="ru-BY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01.01.2022</a:t>
                      </a:r>
                      <a:endParaRPr lang="ru-BY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Начислено пени за год</a:t>
                      </a:r>
                      <a:endParaRPr lang="ru-BY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Погашено за год</a:t>
                      </a:r>
                      <a:endParaRPr lang="ru-BY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01. 01.2023</a:t>
                      </a:r>
                      <a:endParaRPr lang="ru-BY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BY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526800"/>
                  </a:ext>
                </a:extLst>
              </a:tr>
              <a:tr h="1632854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долг</a:t>
                      </a:r>
                      <a:endParaRPr lang="ru-BY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долг (просрочено)</a:t>
                      </a:r>
                      <a:endParaRPr lang="ru-BY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пени </a:t>
                      </a:r>
                      <a:endParaRPr lang="ru-BY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долг</a:t>
                      </a:r>
                      <a:endParaRPr lang="ru-BY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пени</a:t>
                      </a:r>
                      <a:endParaRPr lang="ru-BY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долг</a:t>
                      </a:r>
                      <a:endParaRPr lang="ru-BY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долг (просрочено)</a:t>
                      </a:r>
                      <a:endParaRPr lang="ru-BY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пени</a:t>
                      </a:r>
                      <a:endParaRPr lang="ru-BY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363702"/>
                  </a:ext>
                </a:extLst>
              </a:tr>
              <a:tr h="811367"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ГУФКиС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«Футбольный клуб «Сморгонь»</a:t>
                      </a:r>
                      <a:endParaRPr lang="ru-BY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103,7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651328"/>
                  </a:ext>
                </a:extLst>
              </a:tr>
              <a:tr h="364996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КСУП «Синьки»</a:t>
                      </a:r>
                      <a:endParaRPr lang="ru-BY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759,4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77,4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101,3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658,1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420441"/>
                  </a:ext>
                </a:extLst>
              </a:tr>
              <a:tr h="330557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КСУП «</a:t>
                      </a:r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Совбел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2016»</a:t>
                      </a:r>
                      <a:endParaRPr lang="ru-BY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347,2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347,2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187,6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346,8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346,8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227,6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894620"/>
                  </a:ext>
                </a:extLst>
              </a:tr>
              <a:tr h="570962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ПКУП «Совхоз </a:t>
                      </a:r>
                      <a:r>
                        <a:rPr lang="ru-RU" sz="1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Сморгонский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BY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798,2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37,3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293343"/>
                  </a:ext>
                </a:extLst>
              </a:tr>
              <a:tr h="614276"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1 963,8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406,2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399,2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1 766,0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405,5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438,5</a:t>
                      </a:r>
                      <a:endParaRPr lang="ru-BY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799271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8ADB2D-F973-4FCE-8751-24CD4783D793}"/>
              </a:ext>
            </a:extLst>
          </p:cNvPr>
          <p:cNvSpPr/>
          <p:nvPr/>
        </p:nvSpPr>
        <p:spPr>
          <a:xfrm>
            <a:off x="8460432" y="366713"/>
            <a:ext cx="432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77996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FCA2E3-E9CB-4376-89BD-B882F2CA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88641"/>
            <a:ext cx="7757492" cy="1008111"/>
          </a:xfrm>
        </p:spPr>
        <p:txBody>
          <a:bodyPr/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Долг органов местного управления и самоуправления и долг гарантированный местными исполнительными и распорядительными органами, тыс. рублей</a:t>
            </a:r>
            <a:endParaRPr lang="ru-BY" sz="20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E16DAC3-8875-465A-ACF7-B58BECCE294D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13933740"/>
              </p:ext>
            </p:extLst>
          </p:nvPr>
        </p:nvGraphicFramePr>
        <p:xfrm>
          <a:off x="342900" y="1700808"/>
          <a:ext cx="8680559" cy="297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000">
                  <a:extLst>
                    <a:ext uri="{9D8B030D-6E8A-4147-A177-3AD203B41FA5}">
                      <a16:colId xmlns:a16="http://schemas.microsoft.com/office/drawing/2014/main" val="3244703744"/>
                    </a:ext>
                  </a:extLst>
                </a:gridCol>
                <a:gridCol w="1379576">
                  <a:extLst>
                    <a:ext uri="{9D8B030D-6E8A-4147-A177-3AD203B41FA5}">
                      <a16:colId xmlns:a16="http://schemas.microsoft.com/office/drawing/2014/main" val="2245896133"/>
                    </a:ext>
                  </a:extLst>
                </a:gridCol>
                <a:gridCol w="1410521">
                  <a:extLst>
                    <a:ext uri="{9D8B030D-6E8A-4147-A177-3AD203B41FA5}">
                      <a16:colId xmlns:a16="http://schemas.microsoft.com/office/drawing/2014/main" val="3571894260"/>
                    </a:ext>
                  </a:extLst>
                </a:gridCol>
                <a:gridCol w="1066462">
                  <a:extLst>
                    <a:ext uri="{9D8B030D-6E8A-4147-A177-3AD203B41FA5}">
                      <a16:colId xmlns:a16="http://schemas.microsoft.com/office/drawing/2014/main" val="3973375486"/>
                    </a:ext>
                  </a:extLst>
                </a:gridCol>
              </a:tblGrid>
              <a:tr h="624320">
                <a:tc>
                  <a:txBody>
                    <a:bodyPr/>
                    <a:lstStyle/>
                    <a:p>
                      <a:endParaRPr lang="x-none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 01.01.2022</a:t>
                      </a:r>
                      <a:endParaRPr lang="x-none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 01.01.2023</a:t>
                      </a:r>
                      <a:endParaRPr lang="x-none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Рост за период</a:t>
                      </a:r>
                      <a:endParaRPr lang="x-none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6169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Долг органов местного управления и самоуправления (ценные бумаги)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2 113,4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1 001,4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-1 112,0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072054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Лимит гарантированного долга, согласованного с Министерством финансов Республики Беларусь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3 180,9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3 190,00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+9,1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978220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Долг, гарантированный местными исполнительными и распорядительными органами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3 180,2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3 008,1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-172,1</a:t>
                      </a:r>
                      <a:endParaRPr lang="x-none" sz="17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404137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D32A648-0226-4105-8360-1D256688FEEE}"/>
              </a:ext>
            </a:extLst>
          </p:cNvPr>
          <p:cNvSpPr/>
          <p:nvPr/>
        </p:nvSpPr>
        <p:spPr>
          <a:xfrm>
            <a:off x="8316415" y="450699"/>
            <a:ext cx="7070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83576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3">
            <a:extLst>
              <a:ext uri="{FF2B5EF4-FFF2-40B4-BE49-F238E27FC236}">
                <a16:creationId xmlns:a16="http://schemas.microsoft.com/office/drawing/2014/main" id="{72339A8D-96EE-41C0-A4AC-598F24747C21}"/>
              </a:ext>
            </a:extLst>
          </p:cNvPr>
          <p:cNvSpPr txBox="1">
            <a:spLocks/>
          </p:cNvSpPr>
          <p:nvPr/>
        </p:nvSpPr>
        <p:spPr bwMode="auto">
          <a:xfrm>
            <a:off x="457200" y="404663"/>
            <a:ext cx="8147248" cy="1101219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кредиторской задолженности по бюджету </a:t>
            </a:r>
            <a:r>
              <a:rPr lang="ru-RU" sz="2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ru-RU" sz="2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за 2022 г.,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рублей</a:t>
            </a:r>
            <a:endParaRPr lang="x-none" sz="2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CA044C37-137A-4515-ACB5-8EBDBD9D66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093882"/>
              </p:ext>
            </p:extLst>
          </p:nvPr>
        </p:nvGraphicFramePr>
        <p:xfrm>
          <a:off x="475572" y="1813660"/>
          <a:ext cx="8229600" cy="4711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1D1D9AA-2472-45C6-9E08-579221002425}"/>
              </a:ext>
            </a:extLst>
          </p:cNvPr>
          <p:cNvSpPr/>
          <p:nvPr/>
        </p:nvSpPr>
        <p:spPr>
          <a:xfrm>
            <a:off x="8460432" y="620689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07620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AF1F70-510F-4C64-8E01-EA71D7EE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32657"/>
            <a:ext cx="8045524" cy="936103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Сведения о поступлении доходов консолидированного бюджета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latin typeface="Arial" pitchFamily="34" charset="0"/>
                <a:cs typeface="Arial" pitchFamily="34" charset="0"/>
              </a:rPr>
              <a:t>Сморгонского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района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за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20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22  г., млн. рублей</a:t>
            </a:r>
            <a:endParaRPr lang="ru-B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9F6BC4B-638A-4217-ACC7-4656F134C87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52920517"/>
              </p:ext>
            </p:extLst>
          </p:nvPr>
        </p:nvGraphicFramePr>
        <p:xfrm>
          <a:off x="214673" y="1844824"/>
          <a:ext cx="8785703" cy="3731423"/>
        </p:xfrm>
        <a:graphic>
          <a:graphicData uri="http://schemas.openxmlformats.org/drawingml/2006/table">
            <a:tbl>
              <a:tblPr/>
              <a:tblGrid>
                <a:gridCol w="1909055">
                  <a:extLst>
                    <a:ext uri="{9D8B030D-6E8A-4147-A177-3AD203B41FA5}">
                      <a16:colId xmlns:a16="http://schemas.microsoft.com/office/drawing/2014/main" val="167358211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831338181"/>
                    </a:ext>
                  </a:extLst>
                </a:gridCol>
                <a:gridCol w="1012947">
                  <a:extLst>
                    <a:ext uri="{9D8B030D-6E8A-4147-A177-3AD203B41FA5}">
                      <a16:colId xmlns:a16="http://schemas.microsoft.com/office/drawing/2014/main" val="757987104"/>
                    </a:ext>
                  </a:extLst>
                </a:gridCol>
                <a:gridCol w="859261">
                  <a:extLst>
                    <a:ext uri="{9D8B030D-6E8A-4147-A177-3AD203B41FA5}">
                      <a16:colId xmlns:a16="http://schemas.microsoft.com/office/drawing/2014/main" val="2139508815"/>
                    </a:ext>
                  </a:extLst>
                </a:gridCol>
                <a:gridCol w="1140766">
                  <a:extLst>
                    <a:ext uri="{9D8B030D-6E8A-4147-A177-3AD203B41FA5}">
                      <a16:colId xmlns:a16="http://schemas.microsoft.com/office/drawing/2014/main" val="558847198"/>
                    </a:ext>
                  </a:extLst>
                </a:gridCol>
                <a:gridCol w="1019474">
                  <a:extLst>
                    <a:ext uri="{9D8B030D-6E8A-4147-A177-3AD203B41FA5}">
                      <a16:colId xmlns:a16="http://schemas.microsoft.com/office/drawing/2014/main" val="329578289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27976884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029947126"/>
                    </a:ext>
                  </a:extLst>
                </a:gridCol>
              </a:tblGrid>
              <a:tr h="35724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Утверж-денный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годовой план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Уточнен-ный</a:t>
                      </a: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годовой план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Испол-нено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Процент исполнения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Удельный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 в общем объеме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доходов (</a:t>
                      </a:r>
                      <a:r>
                        <a:rPr lang="ru-RU" sz="1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исполне-но</a:t>
                      </a: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),%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Темп роста,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043445"/>
                  </a:ext>
                </a:extLst>
              </a:tr>
              <a:tr h="938899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утверж-денному</a:t>
                      </a: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годовому плану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</a:t>
                      </a:r>
                    </a:p>
                    <a:p>
                      <a:pPr algn="ctr"/>
                      <a:r>
                        <a:rPr lang="ru-RU" sz="1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уточнен-ному</a:t>
                      </a:r>
                      <a:r>
                        <a:rPr lang="ru-RU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годовому плану</a:t>
                      </a:r>
                      <a:endParaRPr lang="x-none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714897"/>
                  </a:ext>
                </a:extLst>
              </a:tr>
              <a:tr h="614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Всего доходов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 том числе: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88,9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95,8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96,3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108,3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100,4</a:t>
                      </a:r>
                      <a:endParaRPr lang="x-none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104,0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510700"/>
                  </a:ext>
                </a:extLst>
              </a:tr>
              <a:tr h="528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Собственные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64,4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65,7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66,4 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103,1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100,9</a:t>
                      </a:r>
                      <a:endParaRPr lang="x-none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69,0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637966"/>
                  </a:ext>
                </a:extLst>
              </a:tr>
              <a:tr h="580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Безвозмездные поступления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24,4 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29,9 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122,5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99,3</a:t>
                      </a:r>
                      <a:endParaRPr lang="x-none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31,0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91,4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056392"/>
                  </a:ext>
                </a:extLst>
              </a:tr>
              <a:tr h="514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из них дотации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23,4 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98,3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100,0</a:t>
                      </a:r>
                      <a:endParaRPr lang="x-none" sz="16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84,8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16124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1648BB-C3E6-4EAD-92DE-6BBC667EE19B}"/>
              </a:ext>
            </a:extLst>
          </p:cNvPr>
          <p:cNvSpPr/>
          <p:nvPr/>
        </p:nvSpPr>
        <p:spPr>
          <a:xfrm>
            <a:off x="8388424" y="366712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25877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AF1F70-510F-4C64-8E01-EA71D7EE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32657"/>
            <a:ext cx="8045524" cy="576063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поступлении собственных доходов в бюджет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г., тыс. рублей</a:t>
            </a:r>
            <a:endParaRPr lang="ru-B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9F6BC4B-638A-4217-ACC7-4656F134C87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0122144"/>
              </p:ext>
            </p:extLst>
          </p:nvPr>
        </p:nvGraphicFramePr>
        <p:xfrm>
          <a:off x="323528" y="1196752"/>
          <a:ext cx="8512460" cy="4824535"/>
        </p:xfrm>
        <a:graphic>
          <a:graphicData uri="http://schemas.openxmlformats.org/drawingml/2006/table">
            <a:tbl>
              <a:tblPr/>
              <a:tblGrid>
                <a:gridCol w="2916000">
                  <a:extLst>
                    <a:ext uri="{9D8B030D-6E8A-4147-A177-3AD203B41FA5}">
                      <a16:colId xmlns:a16="http://schemas.microsoft.com/office/drawing/2014/main" val="167358211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83133818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139508815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558847198"/>
                    </a:ext>
                  </a:extLst>
                </a:gridCol>
                <a:gridCol w="1096460">
                  <a:extLst>
                    <a:ext uri="{9D8B030D-6E8A-4147-A177-3AD203B41FA5}">
                      <a16:colId xmlns:a16="http://schemas.microsoft.com/office/drawing/2014/main" val="3279768840"/>
                    </a:ext>
                  </a:extLst>
                </a:gridCol>
              </a:tblGrid>
              <a:tr h="19832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Исполнено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Процент исполнения к утвержденному плану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Удельный 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 в общем объеме собственных  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доходов (исполнено), %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Темп роста,%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043445"/>
                  </a:ext>
                </a:extLst>
              </a:tr>
              <a:tr h="2914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Собственные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66 396,1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103,1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510700"/>
                  </a:ext>
                </a:extLst>
              </a:tr>
              <a:tr h="566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Налоговые доходы,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том числе: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61 608,4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104,1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92,8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112,1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637966"/>
                  </a:ext>
                </a:extLst>
              </a:tr>
              <a:tr h="5666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подоходный налог с физических лиц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35 305,3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106,6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53,2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117,7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056392"/>
                  </a:ext>
                </a:extLst>
              </a:tr>
              <a:tr h="28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 на прибыль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6 744,8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102,4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93,0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16124"/>
                  </a:ext>
                </a:extLst>
              </a:tr>
              <a:tr h="28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налоги на собственность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5 218,7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103,2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118,8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531546"/>
                  </a:ext>
                </a:extLst>
              </a:tr>
              <a:tr h="5666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налог на добавленную стоимость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8 012,5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99,6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107,9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082574"/>
                  </a:ext>
                </a:extLst>
              </a:tr>
              <a:tr h="283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Другие налоговые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6 327,1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111,0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107,3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562251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1648BB-C3E6-4EAD-92DE-6BBC667EE19B}"/>
              </a:ext>
            </a:extLst>
          </p:cNvPr>
          <p:cNvSpPr/>
          <p:nvPr/>
        </p:nvSpPr>
        <p:spPr>
          <a:xfrm>
            <a:off x="8460432" y="404664"/>
            <a:ext cx="5760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8089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BEFADA5-DCA6-45BA-9328-66DC088B7F46}"/>
              </a:ext>
            </a:extLst>
          </p:cNvPr>
          <p:cNvSpPr/>
          <p:nvPr/>
        </p:nvSpPr>
        <p:spPr>
          <a:xfrm>
            <a:off x="755576" y="135353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Сведения о поступлении собственных доходов в бюджет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latin typeface="Arial" pitchFamily="34" charset="0"/>
                <a:cs typeface="Arial" pitchFamily="34" charset="0"/>
              </a:rPr>
              <a:t>Сморгонского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района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за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20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22 г., тыс. рублей</a:t>
            </a:r>
            <a:endParaRPr lang="ru-RU" sz="2000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10DEEDA-BC42-40C4-9132-43473FCD8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569298"/>
              </p:ext>
            </p:extLst>
          </p:nvPr>
        </p:nvGraphicFramePr>
        <p:xfrm>
          <a:off x="179512" y="1184558"/>
          <a:ext cx="8845974" cy="5423138"/>
        </p:xfrm>
        <a:graphic>
          <a:graphicData uri="http://schemas.openxmlformats.org/drawingml/2006/table">
            <a:tbl>
              <a:tblPr/>
              <a:tblGrid>
                <a:gridCol w="3288148">
                  <a:extLst>
                    <a:ext uri="{9D8B030D-6E8A-4147-A177-3AD203B41FA5}">
                      <a16:colId xmlns:a16="http://schemas.microsoft.com/office/drawing/2014/main" val="4075170550"/>
                    </a:ext>
                  </a:extLst>
                </a:gridCol>
                <a:gridCol w="1213742">
                  <a:extLst>
                    <a:ext uri="{9D8B030D-6E8A-4147-A177-3AD203B41FA5}">
                      <a16:colId xmlns:a16="http://schemas.microsoft.com/office/drawing/2014/main" val="3853309295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907605467"/>
                    </a:ext>
                  </a:extLst>
                </a:gridCol>
                <a:gridCol w="1607412">
                  <a:extLst>
                    <a:ext uri="{9D8B030D-6E8A-4147-A177-3AD203B41FA5}">
                      <a16:colId xmlns:a16="http://schemas.microsoft.com/office/drawing/2014/main" val="2343982742"/>
                    </a:ext>
                  </a:extLst>
                </a:gridCol>
                <a:gridCol w="1368672">
                  <a:extLst>
                    <a:ext uri="{9D8B030D-6E8A-4147-A177-3AD203B41FA5}">
                      <a16:colId xmlns:a16="http://schemas.microsoft.com/office/drawing/2014/main" val="370718029"/>
                    </a:ext>
                  </a:extLst>
                </a:gridCol>
              </a:tblGrid>
              <a:tr h="1308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Исполнено</a:t>
                      </a:r>
                      <a:endParaRPr lang="ru-RU" sz="15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Процент исполнения к уточненному плану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Удельный </a:t>
                      </a:r>
                      <a:endParaRPr lang="ru-RU" sz="15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вес в общем объеме собственных  </a:t>
                      </a:r>
                      <a:endParaRPr lang="ru-RU" sz="15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доходов (исполнено), %</a:t>
                      </a:r>
                      <a:endParaRPr lang="ru-RU" sz="15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Темп роста,%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53720"/>
                  </a:ext>
                </a:extLst>
              </a:tr>
              <a:tr h="446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Неналоговые доходы</a:t>
                      </a: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том числе: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4 787,7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106,1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1" i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98,7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554802"/>
                  </a:ext>
                </a:extLst>
              </a:tr>
              <a:tr h="4468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Дивиденды по акциям и доходы от других форм участия в капитале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266,2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500" b="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0,4</a:t>
                      </a:r>
                      <a:endParaRPr lang="ru-RU" sz="1500" b="0" i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121,2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34415"/>
                  </a:ext>
                </a:extLst>
              </a:tr>
              <a:tr h="6703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Доходы от сдачи в аренду земельных участков и продажи их в частную собственность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462,0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108,2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690831"/>
                  </a:ext>
                </a:extLst>
              </a:tr>
              <a:tr h="446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Доходы от сдачи в аренду имущества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211,9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106,0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89,5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07932"/>
                  </a:ext>
                </a:extLst>
              </a:tr>
              <a:tr h="446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Компенсации расходов государства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2 080,4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102,4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87,0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792254"/>
                  </a:ext>
                </a:extLst>
              </a:tr>
              <a:tr h="89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Доходы от приватизации жилья и продажи  организациями имущества, находящегося в коммунальной  собственности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705,3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5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133,6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709941"/>
                  </a:ext>
                </a:extLst>
              </a:tr>
              <a:tr h="4468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Плата за размещение наружной рекламы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205,7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115,0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0,3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109,0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579598"/>
                  </a:ext>
                </a:extLst>
              </a:tr>
              <a:tr h="2234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0" i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Иные неналоговые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856,2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115,1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1,3</a:t>
                      </a: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0" dirty="0">
                          <a:latin typeface="Arial" pitchFamily="34" charset="0"/>
                          <a:cs typeface="Arial" pitchFamily="34" charset="0"/>
                        </a:rPr>
                        <a:t>103,0</a:t>
                      </a: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12405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0F3C66B-FDFC-4201-B3F4-0C23F99B472E}"/>
              </a:ext>
            </a:extLst>
          </p:cNvPr>
          <p:cNvSpPr/>
          <p:nvPr/>
        </p:nvSpPr>
        <p:spPr>
          <a:xfrm>
            <a:off x="8388424" y="292590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5687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9AB184-33A7-4DB4-B0C8-E1C57964A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48609"/>
            <a:ext cx="8424936" cy="369332"/>
          </a:xfrm>
        </p:spPr>
        <p:txBody>
          <a:bodyPr/>
          <a:lstStyle/>
          <a:p>
            <a:r>
              <a:rPr lang="ru-RU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государственных программ за 2022 г., тыс. рублей</a:t>
            </a:r>
            <a:endParaRPr lang="ru-BY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3A3B085-4B0D-4A39-8567-C13CDE6A8A6E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18591970"/>
              </p:ext>
            </p:extLst>
          </p:nvPr>
        </p:nvGraphicFramePr>
        <p:xfrm>
          <a:off x="107504" y="485964"/>
          <a:ext cx="89640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8000">
                  <a:extLst>
                    <a:ext uri="{9D8B030D-6E8A-4147-A177-3AD203B41FA5}">
                      <a16:colId xmlns:a16="http://schemas.microsoft.com/office/drawing/2014/main" val="18443227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1477707079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18195373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3405142690"/>
                    </a:ext>
                  </a:extLst>
                </a:gridCol>
              </a:tblGrid>
              <a:tr h="451111"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государственных программ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годовой план</a:t>
                      </a:r>
                      <a:endParaRPr lang="ru-BY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BY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  <a:endParaRPr lang="ru-BY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26220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«Аграрный бизнес на 2021-2025 годы»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1 610,2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1 610,1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138033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«Управление государственными финансами и регулирование финансового рынка» на 2020 год и на период до 2025 года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2 071,6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2 060,8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533363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по преодолению последствий катастрофы на Чернобыльской АЭС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294504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"Социальная защита"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2 772,4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2 772,4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345036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"Здоровье народа и демографическая безопасность "на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24 922,2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24 384,5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275100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"Охрана окружающей среды и устойчивое использование природных ресурсов на 2021-2025 годы"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17,9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121890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"Беларусь гостеприимная"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577655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"Образование и молодежная политика"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36 690,6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36 625,0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497846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"Культура Беларуси"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3 287,6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3 269,9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350118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"Физическая культура и спорт»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1 872,8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1 863,5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953931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"Комфортное жилье и благоприятная среда 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15 233,5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15 221,2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252452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"Строительство жилья"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546620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"Земельно-имущественные отношения, геодезическая и картографическая деятельность"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4326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"Массовая информация и книгоиздание"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264280"/>
                  </a:ext>
                </a:extLst>
              </a:tr>
              <a:tr h="421037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"Увековечение памяти о погибших при защите Отечества"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005143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программа "Транспортный  комплекс» на 2021-2025 годы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1 300,8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1 300,8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51773"/>
                  </a:ext>
                </a:extLst>
              </a:tr>
              <a:tr h="285704"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BY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90 214,4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89 560,8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BY" sz="13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147619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F54970B-91FE-44F4-8450-943990497B3E}"/>
              </a:ext>
            </a:extLst>
          </p:cNvPr>
          <p:cNvSpPr/>
          <p:nvPr/>
        </p:nvSpPr>
        <p:spPr>
          <a:xfrm>
            <a:off x="8676456" y="48609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8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92067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361007" y="161130"/>
            <a:ext cx="8208714" cy="675582"/>
          </a:xfrm>
          <a:noFill/>
        </p:spPr>
        <p:txBody>
          <a:bodyPr/>
          <a:lstStyle/>
          <a:p>
            <a:pPr>
              <a:lnSpc>
                <a:spcPts val="2200"/>
              </a:lnSpc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структура расходов бюджета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за 20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г.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75128271"/>
              </p:ext>
            </p:extLst>
          </p:nvPr>
        </p:nvGraphicFramePr>
        <p:xfrm>
          <a:off x="179512" y="908720"/>
          <a:ext cx="878497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8604448" y="78532"/>
            <a:ext cx="360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69104" y="116633"/>
            <a:ext cx="8229600" cy="792087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>
                <a:latin typeface="Arial" charset="0"/>
              </a:rPr>
              <a:t>Структура первоочередных расходов бюджета</a:t>
            </a:r>
            <a:br>
              <a:rPr lang="ru-RU" sz="2000" b="1" dirty="0">
                <a:latin typeface="Arial" charset="0"/>
              </a:rPr>
            </a:br>
            <a:r>
              <a:rPr lang="ru-RU" sz="2000" b="1" dirty="0">
                <a:latin typeface="Arial" charset="0"/>
              </a:rPr>
              <a:t> </a:t>
            </a:r>
            <a:r>
              <a:rPr lang="ru-RU" sz="2000" b="1" dirty="0" err="1">
                <a:latin typeface="Arial" charset="0"/>
              </a:rPr>
              <a:t>Сморгонского</a:t>
            </a:r>
            <a:r>
              <a:rPr lang="ru-RU" sz="2000" b="1" dirty="0">
                <a:latin typeface="Arial" charset="0"/>
              </a:rPr>
              <a:t> района за 20</a:t>
            </a:r>
            <a:r>
              <a:rPr lang="en-US" sz="2000" b="1" dirty="0">
                <a:latin typeface="Arial" charset="0"/>
              </a:rPr>
              <a:t>2</a:t>
            </a:r>
            <a:r>
              <a:rPr lang="ru-RU" sz="2000" b="1" dirty="0">
                <a:latin typeface="Arial" charset="0"/>
              </a:rPr>
              <a:t>2 г.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614613390"/>
              </p:ext>
            </p:extLst>
          </p:nvPr>
        </p:nvGraphicFramePr>
        <p:xfrm>
          <a:off x="396487" y="1412776"/>
          <a:ext cx="8568000" cy="4927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8532440" y="332656"/>
            <a:ext cx="4320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7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2106256-EB13-4A81-998C-6EC4BAD0AD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341301"/>
              </p:ext>
            </p:extLst>
          </p:nvPr>
        </p:nvGraphicFramePr>
        <p:xfrm>
          <a:off x="457200" y="908720"/>
          <a:ext cx="822960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5878"/>
            <a:ext cx="8424936" cy="576818"/>
          </a:xfrm>
        </p:spPr>
        <p:txBody>
          <a:bodyPr/>
          <a:lstStyle/>
          <a:p>
            <a:pPr>
              <a:lnSpc>
                <a:spcPts val="2500"/>
              </a:lnSpc>
            </a:pPr>
            <a:br>
              <a:rPr lang="ru-RU" sz="2400" b="1" dirty="0">
                <a:latin typeface="Arial" pitchFamily="34" charset="0"/>
                <a:cs typeface="Arial" pitchFamily="34" charset="0"/>
              </a:rPr>
            </a:b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  <a:r>
              <a:rPr lang="ru-RU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г., тыс. рублей</a:t>
            </a:r>
            <a:b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25561271"/>
              </p:ext>
            </p:extLst>
          </p:nvPr>
        </p:nvGraphicFramePr>
        <p:xfrm>
          <a:off x="107504" y="666775"/>
          <a:ext cx="8821957" cy="6102489"/>
        </p:xfrm>
        <a:graphic>
          <a:graphicData uri="http://schemas.openxmlformats.org/drawingml/2006/table">
            <a:tbl>
              <a:tblPr/>
              <a:tblGrid>
                <a:gridCol w="2241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82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1349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Утвержденный  план на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 план на год</a:t>
                      </a:r>
                      <a:endParaRPr lang="ru-BY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Удельный вес в общем объеме расходов (исполнено),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644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BY" sz="11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утвержденному годовому плану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уточненному годовому плану</a:t>
                      </a:r>
                      <a:endParaRPr lang="ru-BY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5188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сфера: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66 538,6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69 799,7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69 169,5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104,0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72,2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здравоохранение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23 980,6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24 755,7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24 218,1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101,0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97,8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96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образование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33 606,6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35 688,4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35 622,8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37,2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9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культура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3 140,0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3 266,6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3 249,1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103,5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846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физическая культура и спорт</a:t>
                      </a:r>
                    </a:p>
                  </a:txBody>
                  <a:tcPr marL="91441" marR="91441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1 732,8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1 872,8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1 863,5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107,5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социальная политика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4 078,6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4 216,2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4 216,0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103,4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Жилищно-коммунальные услуги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9 951,5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15 418,5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15 402,8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154,8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строительство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60,7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60,7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97,1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хозяйство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1 713,0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1 610,8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1 610,6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94,0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1 182,4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1 314,7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1 314,7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111,2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1,4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37068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</a:t>
                      </a:r>
                      <a:r>
                        <a:rPr lang="en-US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автомобильный транспорт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1 168,5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1 300,8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1 300,8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111,3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1,3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576348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вопросы в области транспорта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13,9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13,9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01045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Топливо и энергетика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743,4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881,4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879,4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118,3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48237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возмещение расходов на электроснабжение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138,0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98,6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85612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Общегосударственная деятельность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7 851,9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7 121,8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7 096,0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90,4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57579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251,7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291,1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290,7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115,5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31058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88 295,0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96 498,7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95 824,4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108,5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60582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Профицит (+), Дефицит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(-)</a:t>
                      </a: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556,0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-662,6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428,9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415869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604448" y="116632"/>
            <a:ext cx="36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20568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323528" y="260350"/>
            <a:ext cx="8280920" cy="1080418"/>
          </a:xfrm>
        </p:spPr>
        <p:txBody>
          <a:bodyPr/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внебюджетной деятельности по  отраслям социальной сферы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за 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г., тыс. рублей</a:t>
            </a:r>
          </a:p>
        </p:txBody>
      </p:sp>
      <p:graphicFrame>
        <p:nvGraphicFramePr>
          <p:cNvPr id="7238" name="Group 7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44621301"/>
              </p:ext>
            </p:extLst>
          </p:nvPr>
        </p:nvGraphicFramePr>
        <p:xfrm>
          <a:off x="611560" y="1628800"/>
          <a:ext cx="8208000" cy="3967677"/>
        </p:xfrm>
        <a:graphic>
          <a:graphicData uri="http://schemas.openxmlformats.org/drawingml/2006/table">
            <a:tbl>
              <a:tblPr/>
              <a:tblGrid>
                <a:gridCol w="18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315620539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1339322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676988299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55411886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25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Отрасль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годовой план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 за 2022 г. (исполнено)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Соотношение доходов внебюджетной деятельности к расходам бюджета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5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919,3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919,3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117,6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24 218,1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243,5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243,5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108,3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863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738456"/>
                  </a:ext>
                </a:extLst>
              </a:tr>
              <a:tr h="319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411,5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411,5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126,9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3 249,1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099682"/>
                  </a:ext>
                </a:extLst>
              </a:tr>
              <a:tr h="319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502,5</a:t>
                      </a: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502,5</a:t>
                      </a: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5 619</a:t>
                      </a: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защита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138,2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105,3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1 898,4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2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2 215,0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2 215,0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117,0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66 848,8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90000" marR="90000" marT="46806" marB="468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213" name="Прямоугольник 3"/>
          <p:cNvSpPr>
            <a:spLocks noChangeArrowheads="1"/>
          </p:cNvSpPr>
          <p:nvPr/>
        </p:nvSpPr>
        <p:spPr bwMode="auto">
          <a:xfrm>
            <a:off x="8388424" y="548680"/>
            <a:ext cx="6480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1B9CA4-8EA8-436E-A5BA-FEA01F46AD11}"/>
              </a:ext>
            </a:extLst>
          </p:cNvPr>
          <p:cNvSpPr txBox="1"/>
          <p:nvPr/>
        </p:nvSpPr>
        <p:spPr>
          <a:xfrm rot="10800000" flipV="1">
            <a:off x="827584" y="5803086"/>
            <a:ext cx="56166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первоначальный план 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1 948,7 тыс. рублей</a:t>
            </a:r>
            <a:endParaRPr lang="ru-BY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8404</TotalTime>
  <Words>1349</Words>
  <Application>Microsoft Office PowerPoint</Application>
  <PresentationFormat>Экран (4:3)</PresentationFormat>
  <Paragraphs>584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Оформление по умолчанию</vt:lpstr>
      <vt:lpstr>БЮДЖЕТ СМОРГОНСКОГО РАЙОНА ЗА 2022 г.</vt:lpstr>
      <vt:lpstr>Сведения о поступлении доходов консолидированного бюджета Сморгонского района за 2022  г., млн. рублей</vt:lpstr>
      <vt:lpstr>Сведения о поступлении собственных доходов в бюджет Сморгонского района за 2022 г., тыс. рублей</vt:lpstr>
      <vt:lpstr>Презентация PowerPoint</vt:lpstr>
      <vt:lpstr>Финансирование государственных программ за 2022 г., тыс. рублей</vt:lpstr>
      <vt:lpstr>Экономическая структура расходов бюджета  Сморгонского района за 2022 г.</vt:lpstr>
      <vt:lpstr>Структура первоочередных расходов бюджета  Сморгонского района за 2022 г.</vt:lpstr>
      <vt:lpstr> Структура расходов бюджета Сморгонского района за 2022 г., тыс. рублей </vt:lpstr>
      <vt:lpstr>Доходы от внебюджетной деятельности по  отраслям социальной сферы Сморгонского района за 2022 г., тыс. рублей</vt:lpstr>
      <vt:lpstr>Расходы на жилищно-коммунальные услуги и жилищное строительство за 2022 г., тыс. рублей </vt:lpstr>
      <vt:lpstr>Сведения о задолженности по бюджетным ссудам за 2022 г., тыс. рублей </vt:lpstr>
      <vt:lpstr>Долг органов местного управления и самоуправления и долг гарантированный местными исполнительными и распорядительными органами, тыс. рублей</vt:lpstr>
      <vt:lpstr>Презентация PowerPoint</vt:lpstr>
    </vt:vector>
  </TitlesOfParts>
  <Company>ФО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Administrator</dc:creator>
  <cp:lastModifiedBy>Юшкевич Тамара Ивановна</cp:lastModifiedBy>
  <cp:revision>905</cp:revision>
  <cp:lastPrinted>2023-03-02T08:47:07Z</cp:lastPrinted>
  <dcterms:created xsi:type="dcterms:W3CDTF">2013-10-25T06:29:05Z</dcterms:created>
  <dcterms:modified xsi:type="dcterms:W3CDTF">2023-03-02T09:07:26Z</dcterms:modified>
</cp:coreProperties>
</file>