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8"/>
  </p:notesMasterIdLst>
  <p:handoutMasterIdLst>
    <p:handoutMasterId r:id="rId9"/>
  </p:handoutMasterIdLst>
  <p:sldIdLst>
    <p:sldId id="283" r:id="rId2"/>
    <p:sldId id="263" r:id="rId3"/>
    <p:sldId id="286" r:id="rId4"/>
    <p:sldId id="277" r:id="rId5"/>
    <p:sldId id="279" r:id="rId6"/>
    <p:sldId id="285" r:id="rId7"/>
  </p:sldIdLst>
  <p:sldSz cx="9144000" cy="6858000" type="screen4x3"/>
  <p:notesSz cx="6858000" cy="9926638"/>
  <p:defaultTextStyle>
    <a:defPPr>
      <a:defRPr lang="ru-RU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A7BD3"/>
    <a:srgbClr val="FF33CC"/>
    <a:srgbClr val="DE2EB8"/>
    <a:srgbClr val="C8FFC8"/>
    <a:srgbClr val="EBEBF3"/>
    <a:srgbClr val="FFFF99"/>
    <a:srgbClr val="329A5A"/>
    <a:srgbClr val="5FD99F"/>
    <a:srgbClr val="F0F9CF"/>
    <a:srgbClr val="C8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1111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1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32D-46F2-8CBA-BB9D290ECDE7}"/>
              </c:ext>
            </c:extLst>
          </c:dPt>
          <c:dPt>
            <c:idx val="1"/>
            <c:bubble3D val="0"/>
            <c:spPr>
              <a:solidFill>
                <a:srgbClr val="5FD99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732D-46F2-8CBA-BB9D290ECDE7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32D-46F2-8CBA-BB9D290ECD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BY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0.63900000000000001</c:v>
                </c:pt>
                <c:pt idx="1">
                  <c:v>5.1999999999999998E-2</c:v>
                </c:pt>
                <c:pt idx="2">
                  <c:v>0.309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2D-46F2-8CBA-BB9D290EC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0599936883997453"/>
          <c:w val="0.71937815126050408"/>
          <c:h val="0.53752104289554303"/>
        </c:manualLayout>
      </c:layout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099019607843136"/>
          <c:y val="5.9280335509245684E-2"/>
          <c:w val="0.3149735060690943"/>
          <c:h val="0.87492092741964123"/>
        </c:manualLayout>
      </c:layout>
      <c:overlay val="1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BY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16049382716049E-3"/>
          <c:y val="4.494804636271444E-2"/>
          <c:w val="0.98302469135802462"/>
          <c:h val="0.671789848922759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Финансирование первоочередных статей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343-4FC2-B2FE-D6E651B0F8FD}"/>
              </c:ext>
            </c:extLst>
          </c:dPt>
          <c:dPt>
            <c:idx val="1"/>
            <c:bubble3D val="0"/>
            <c:explosion val="25"/>
            <c:spPr>
              <a:solidFill>
                <a:srgbClr val="DE2EB8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343-4FC2-B2FE-D6E651B0F8F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343-4FC2-B2FE-D6E651B0F8FD}"/>
              </c:ext>
            </c:extLst>
          </c:dPt>
          <c:dPt>
            <c:idx val="3"/>
            <c:bubble3D val="0"/>
            <c:spPr>
              <a:solidFill>
                <a:srgbClr val="3366CC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343-4FC2-B2FE-D6E651B0F8FD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343-4FC2-B2FE-D6E651B0F8FD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7343-4FC2-B2FE-D6E651B0F8FD}"/>
              </c:ext>
            </c:extLst>
          </c:dPt>
          <c:dPt>
            <c:idx val="6"/>
            <c:bubble3D val="0"/>
            <c:spPr>
              <a:solidFill>
                <a:srgbClr val="FF0066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7343-4FC2-B2FE-D6E651B0F8F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92C4B57-6D99-4779-8449-5B37906FA85F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343-4FC2-B2FE-D6E651B0F8FD}"/>
                </c:ext>
              </c:extLst>
            </c:dLbl>
            <c:dLbl>
              <c:idx val="1"/>
              <c:layout>
                <c:manualLayout>
                  <c:x val="-1.8430178866530558E-2"/>
                  <c:y val="3.3522383595704745E-2"/>
                </c:manualLayout>
              </c:layout>
              <c:tx>
                <c:rich>
                  <a:bodyPr/>
                  <a:lstStyle/>
                  <a:p>
                    <a:fld id="{5D7B4557-2142-4BC2-A7A8-9B3046CF3211}" type="PERCENTAGE">
                      <a:rPr lang="en-US" sz="2200" dirty="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343-4FC2-B2FE-D6E651B0F8F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0488FBA-621B-439B-85A9-483ECBB912F5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343-4FC2-B2FE-D6E651B0F8F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59C7432-7276-46BB-8B6C-452250F88DD6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343-4FC2-B2FE-D6E651B0F8F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FD90BB8-4A1A-4051-AE56-7484CB6195AE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343-4FC2-B2FE-D6E651B0F8F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3B3027D1-B12C-4207-9D38-B74AE0F31D93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343-4FC2-B2FE-D6E651B0F8F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25B162F-B86F-4AF1-B51C-CA71EDDE3DED}" type="PERCENTAGE">
                      <a:rPr lang="en-US" sz="220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343-4FC2-B2FE-D6E651B0F8F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Заработная плата с отчислениями</c:v>
                </c:pt>
                <c:pt idx="1">
                  <c:v>Лекарственные средства </c:v>
                </c:pt>
                <c:pt idx="2">
                  <c:v>Продукты питания</c:v>
                </c:pt>
                <c:pt idx="3">
                  <c:v>Коммунальные услуги</c:v>
                </c:pt>
                <c:pt idx="4">
                  <c:v>Субсидии</c:v>
                </c:pt>
                <c:pt idx="5">
                  <c:v>Трансферты населению</c:v>
                </c:pt>
                <c:pt idx="6">
                  <c:v>Обслуживание ценных бумаг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73.3</c:v>
                </c:pt>
                <c:pt idx="1">
                  <c:v>2.7</c:v>
                </c:pt>
                <c:pt idx="2">
                  <c:v>3.1</c:v>
                </c:pt>
                <c:pt idx="3">
                  <c:v>7</c:v>
                </c:pt>
                <c:pt idx="4">
                  <c:v>8.1</c:v>
                </c:pt>
                <c:pt idx="5">
                  <c:v>5.5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343-4FC2-B2FE-D6E651B0F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8.0642072518712943E-2"/>
          <c:y val="0.70617944626935725"/>
          <c:w val="0.90044425002430251"/>
          <c:h val="0.268823463162834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98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864197530864196E-3"/>
          <c:y val="2.8675712687422313E-2"/>
          <c:w val="0.98456790123456794"/>
          <c:h val="0.752873498335341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0"/>
          <c:dPt>
            <c:idx val="0"/>
            <c:bubble3D val="0"/>
            <c:explosion val="7"/>
            <c:spPr>
              <a:solidFill>
                <a:srgbClr val="BA7BD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EA0-4A87-94DC-E9CDAFE522CD}"/>
              </c:ext>
            </c:extLst>
          </c:dPt>
          <c:dPt>
            <c:idx val="1"/>
            <c:bubble3D val="0"/>
            <c:explosion val="2"/>
            <c:spPr>
              <a:solidFill>
                <a:srgbClr val="FF33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EA0-4A87-94DC-E9CDAFE522CD}"/>
              </c:ext>
            </c:extLst>
          </c:dPt>
          <c:dPt>
            <c:idx val="2"/>
            <c:bubble3D val="0"/>
            <c:explosion val="19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EA0-4A87-94DC-E9CDAFE522CD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EA0-4A87-94DC-E9CDAFE522CD}"/>
              </c:ext>
            </c:extLst>
          </c:dPt>
          <c:dPt>
            <c:idx val="4"/>
            <c:bubble3D val="0"/>
            <c:explosion val="18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EA0-4A87-94DC-E9CDAFE522CD}"/>
              </c:ext>
            </c:extLst>
          </c:dPt>
          <c:dLbls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9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Лист1!$A$2:$A$6</c:f>
              <c:strCache>
                <c:ptCount val="5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Физическая культура и спорт</c:v>
                </c:pt>
                <c:pt idx="4">
                  <c:v>Социальная политика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0.51500000000000001</c:v>
                </c:pt>
                <c:pt idx="1">
                  <c:v>0.35299999999999998</c:v>
                </c:pt>
                <c:pt idx="2">
                  <c:v>4.4999999999999998E-2</c:v>
                </c:pt>
                <c:pt idx="3">
                  <c:v>2.5000000000000001E-2</c:v>
                </c:pt>
                <c:pt idx="4">
                  <c:v>6.2E-2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A0-4A87-94DC-E9CDAFE52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7329396325459339E-2"/>
          <c:y val="0.8275539729974134"/>
          <c:w val="0.86398318265772334"/>
          <c:h val="0.159544214223379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064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r">
              <a:defRPr sz="1200"/>
            </a:lvl1pPr>
          </a:lstStyle>
          <a:p>
            <a:fld id="{D9707C9C-25F3-40CA-8E03-EA2004A910C8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064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r">
              <a:defRPr sz="1200"/>
            </a:lvl1pPr>
          </a:lstStyle>
          <a:p>
            <a:fld id="{64233E7A-BC66-4598-9C9F-5875E42EE1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9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667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E0149261-E453-4321-9B0A-FE3158668F0A}" type="datetimeFigureOut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9325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5630"/>
            <a:ext cx="5486400" cy="446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667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B1ED4F11-8A93-49D2-9CEB-0E5FFE780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103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10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07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38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19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4BB82-44A3-419E-BFCA-C764DBC264DA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16DCE-29E6-4430-8EC5-7F07313A2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4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9501C-7F6C-4A35-BC0C-26FB5BA4C620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A8212-36D8-48F1-A61C-D64AF51DF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5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7F4A0-42D0-4ED1-975D-396B9D624DBB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AA249-5DA7-4217-B584-5783397D1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01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42900" y="2133600"/>
            <a:ext cx="6172200" cy="603408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4B9FB-0716-41AB-A30A-9F7EFDA0202E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B23A-6ECC-45B9-B076-E4C1B9A44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9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C96A8-A76D-46C0-AC54-D6DE8487FF6C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2B7B-DC14-49C2-B393-DDD572C4C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34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9FFF5-45EA-4C78-9161-471C74FD6474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95B3-5473-4F72-9658-E9C96C032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2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B1BC-9A21-4297-9A62-AD86164ED70F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F874-B0FA-4585-B8C4-89CEAF5AD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4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AE754-99BD-4587-9CBF-070C631DAE96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FE91-0F5D-43B9-9616-7A5EDBC4ED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9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EBBFD-4EF3-4F2D-BD66-987238D2067B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A453-34C9-42BB-82C9-4D6D6BCED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8A358-6EFB-40FF-8B59-513CE4529FC6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DBA0-63B3-44C9-83B0-ACB892AC9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3B4D2-9ED3-47F9-95D9-08DC6CCDD4C8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B440F-7512-4BD5-8A84-C7B609100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5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88B5-CF74-43C6-B6D0-7B8672BE9972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889F9-ED76-434D-9A72-89012EA9B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83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84840-A461-453E-A89E-E29377952857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82713-E50F-4A2A-97B0-BCB5B0596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2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EFF1E1B-2634-4AA3-B584-224B275FC591}" type="datetime1">
              <a:rPr lang="ru-RU"/>
              <a:pPr>
                <a:defRPr/>
              </a:pPr>
              <a:t>02.12.2022</a:t>
            </a:fld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CD2EE2C-1C00-4001-8D94-55518B7374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E534698-BC37-49B6-B621-A7338790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400600"/>
          </a:xfrm>
          <a:solidFill>
            <a:srgbClr val="C8FFC8"/>
          </a:solidFill>
          <a:ln>
            <a:noFill/>
          </a:ln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ИСПОЛНЕНИЕ БЮДЖЕТА СМОРГОНСКОГО РАЙОНА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9 МЕСЯЦЕВ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 г.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46211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4" name="Group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774623"/>
              </p:ext>
            </p:extLst>
          </p:nvPr>
        </p:nvGraphicFramePr>
        <p:xfrm>
          <a:off x="395536" y="1560566"/>
          <a:ext cx="8552187" cy="4954772"/>
        </p:xfrm>
        <a:graphic>
          <a:graphicData uri="http://schemas.openxmlformats.org/drawingml/2006/table">
            <a:tbl>
              <a:tblPr/>
              <a:tblGrid>
                <a:gridCol w="2471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205345325"/>
                    </a:ext>
                  </a:extLst>
                </a:gridCol>
                <a:gridCol w="1054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6099">
                  <a:extLst>
                    <a:ext uri="{9D8B030D-6E8A-4147-A177-3AD203B41FA5}">
                      <a16:colId xmlns:a16="http://schemas.microsoft.com/office/drawing/2014/main" val="4128054922"/>
                    </a:ext>
                  </a:extLst>
                </a:gridCol>
                <a:gridCol w="955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5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27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Уточненный план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Исполнено</a:t>
                      </a: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Процент исполнения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Удельный </a:t>
                      </a: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 в общем объеме </a:t>
                      </a: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доходов (исполнено), %</a:t>
                      </a: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069569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отчетный период</a:t>
                      </a:r>
                      <a:endParaRPr lang="ru-BY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отчетный период</a:t>
                      </a:r>
                      <a:endParaRPr lang="ru-BY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416660"/>
                  </a:ext>
                </a:extLst>
              </a:tr>
              <a:tr h="43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Собственные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64 405,1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47 204,7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47 446,4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73,7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69,1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9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Налоговые доходы</a:t>
                      </a: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3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59 795,8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43 743,5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43 910,4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73,4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100,4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63,9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подоходный налог с физических лиц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34 007,0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25 856,4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25 954,4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76,3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100,4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37,8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 на прибыль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6 583,7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3 678,9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3 679,8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55,9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налоги на собственность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5 054,3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3 732,2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3 738,5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74,0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100,2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9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 на добавленную стоимость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8 046,3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5 816,3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5 816,6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72,3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Неналоговые доходы</a:t>
                      </a:r>
                      <a:endParaRPr lang="ru-RU" sz="1500" b="0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4 609,3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3 461,2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3 536,0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76,7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102,2</a:t>
                      </a:r>
                      <a:endParaRPr lang="ru-RU" sz="15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Безвозмездные поступления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29 032,1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21 564,3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21 250,0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73,2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98,5</a:t>
                      </a:r>
                      <a:endParaRPr lang="ru-BY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1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 доходов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93 437,2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68 769,0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68 696,4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73,5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99,9</a:t>
                      </a:r>
                      <a:endParaRPr lang="ru-BY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5888"/>
            <a:ext cx="7776864" cy="1296888"/>
          </a:xfrm>
          <a:solidFill>
            <a:srgbClr val="C8FFC8"/>
          </a:solidFill>
        </p:spPr>
        <p:txBody>
          <a:bodyPr anchor="t"/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Сведения о поступлении доходов консолидированного бюджета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Сморгонского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района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за 9 месяцев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20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22 г., тыс. рублей</a:t>
            </a:r>
          </a:p>
        </p:txBody>
      </p:sp>
      <p:sp>
        <p:nvSpPr>
          <p:cNvPr id="3162" name="TextBox 7"/>
          <p:cNvSpPr txBox="1">
            <a:spLocks noChangeArrowheads="1"/>
          </p:cNvSpPr>
          <p:nvPr/>
        </p:nvSpPr>
        <p:spPr bwMode="auto">
          <a:xfrm>
            <a:off x="7308304" y="1222012"/>
            <a:ext cx="18356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600" dirty="0"/>
              <a:t> </a:t>
            </a:r>
            <a:endParaRPr lang="ru-RU" sz="1600" dirty="0"/>
          </a:p>
        </p:txBody>
      </p:sp>
      <p:sp>
        <p:nvSpPr>
          <p:cNvPr id="3163" name="Rectangle 115"/>
          <p:cNvSpPr>
            <a:spLocks noChangeArrowheads="1"/>
          </p:cNvSpPr>
          <p:nvPr/>
        </p:nvSpPr>
        <p:spPr bwMode="auto">
          <a:xfrm>
            <a:off x="8532440" y="115888"/>
            <a:ext cx="36004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2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161ECFC-0E2C-428D-B2A0-39010F322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74638"/>
            <a:ext cx="6984776" cy="1138526"/>
          </a:xfrm>
          <a:solidFill>
            <a:srgbClr val="C8FFC8"/>
          </a:solidFill>
        </p:spPr>
        <p:txBody>
          <a:bodyPr/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доходов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Сморгонского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района за 9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месяцев 2022 г.</a:t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BY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F7D67514-E611-4078-A7DC-C4CE9FA3E9AE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208846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846AE7-2744-4A6D-8C35-02AF5303688F}"/>
              </a:ext>
            </a:extLst>
          </p:cNvPr>
          <p:cNvSpPr/>
          <p:nvPr/>
        </p:nvSpPr>
        <p:spPr>
          <a:xfrm>
            <a:off x="8460432" y="692697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3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22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9103" y="269393"/>
            <a:ext cx="8280919" cy="958249"/>
          </a:xfrm>
          <a:solidFill>
            <a:srgbClr val="C8FFC8"/>
          </a:solidFill>
        </p:spPr>
        <p:txBody>
          <a:bodyPr/>
          <a:lstStyle/>
          <a:p>
            <a:r>
              <a:rPr lang="ru-RU" sz="2400" b="1" dirty="0">
                <a:latin typeface="Arial" charset="0"/>
              </a:rPr>
              <a:t>Структура первоочередных расходов бюджета </a:t>
            </a:r>
            <a:r>
              <a:rPr lang="ru-RU" sz="2400" b="1" dirty="0" err="1">
                <a:latin typeface="Arial" charset="0"/>
              </a:rPr>
              <a:t>Сморгонского</a:t>
            </a:r>
            <a:r>
              <a:rPr lang="ru-RU" sz="2400" b="1" dirty="0">
                <a:latin typeface="Arial" charset="0"/>
              </a:rPr>
              <a:t> района за 9 месяцев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charset="0"/>
              </a:rPr>
              <a:t>20</a:t>
            </a:r>
            <a:r>
              <a:rPr lang="en-US" sz="2400" b="1" dirty="0">
                <a:latin typeface="Arial" charset="0"/>
              </a:rPr>
              <a:t>2</a:t>
            </a:r>
            <a:r>
              <a:rPr lang="ru-RU" sz="2400" b="1" dirty="0">
                <a:latin typeface="Arial" charset="0"/>
              </a:rPr>
              <a:t>2 г.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614613390"/>
              </p:ext>
            </p:extLst>
          </p:nvPr>
        </p:nvGraphicFramePr>
        <p:xfrm>
          <a:off x="396487" y="1412776"/>
          <a:ext cx="8568000" cy="4927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8532440" y="332656"/>
            <a:ext cx="432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4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2106256-EB13-4A81-998C-6EC4BAD0AD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582498"/>
              </p:ext>
            </p:extLst>
          </p:nvPr>
        </p:nvGraphicFramePr>
        <p:xfrm>
          <a:off x="457200" y="1197844"/>
          <a:ext cx="8229600" cy="53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9926"/>
            <a:ext cx="7920880" cy="648073"/>
          </a:xfrm>
          <a:solidFill>
            <a:srgbClr val="C8FFC8"/>
          </a:solidFill>
        </p:spPr>
        <p:txBody>
          <a:bodyPr/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Структура расходов бюджета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Сморгонского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района за 9 месяцев 20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2 г., тыс. рублей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19802830"/>
              </p:ext>
            </p:extLst>
          </p:nvPr>
        </p:nvGraphicFramePr>
        <p:xfrm>
          <a:off x="179512" y="836713"/>
          <a:ext cx="8841208" cy="5923846"/>
        </p:xfrm>
        <a:graphic>
          <a:graphicData uri="http://schemas.openxmlformats.org/drawingml/2006/table">
            <a:tbl>
              <a:tblPr/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63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9390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Уточненный  план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Исполнено за отчетный период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Процент исполнения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Удельный вес в общем объеме расходов (исполнено), (%)</a:t>
                      </a:r>
                      <a:endParaRPr lang="ru-RU" sz="1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818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год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отчетный период</a:t>
                      </a:r>
                      <a:endParaRPr lang="ru-BY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87554"/>
                  </a:ext>
                </a:extLst>
              </a:tr>
              <a:tr h="592341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год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отчетный период</a:t>
                      </a:r>
                      <a:endParaRPr lang="ru-BY" sz="11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год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отчетный период</a:t>
                      </a:r>
                      <a:endParaRPr lang="ru-BY" sz="1100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9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51886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Социальная сфера: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68 714,1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50 571,4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49 424,4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71,9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72,6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39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здравоохранение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24 485,6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17 645,8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17 455,7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0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образование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34 684,4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25 944,9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25 448,2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37,4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39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культура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3 329,4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2 394,2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2 198,0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91,8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39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физическая культура и спорт</a:t>
                      </a:r>
                    </a:p>
                  </a:txBody>
                  <a:tcPr marL="91441" marR="91441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1 758,5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1 316,4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1 241,0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94,3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39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социальная политика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4 456,2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3 270,1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3 081,5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94,2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Жилищно-коммунальные услуги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12 610,1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10 698,8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10 505,3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Жилищное строительство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46,9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0,1</a:t>
                      </a:r>
                      <a:endParaRPr lang="ru-RU" sz="1300" b="1" dirty="0">
                        <a:solidFill>
                          <a:srgbClr val="3366CC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Сельское хозяйство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1 713,0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1 243,5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1 201,2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70,1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96,6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Транспорт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1 182,4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889,0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889,0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4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effectLst/>
                          <a:latin typeface="Arial Cyr" panose="020B0604020202020204" pitchFamily="34" charset="0"/>
                        </a:rPr>
                        <a:t>в т.ч.</a:t>
                      </a:r>
                      <a:r>
                        <a:rPr lang="en-US" sz="1100" b="0" i="1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1100" b="0" i="1" u="none" strike="noStrike" dirty="0">
                          <a:effectLst/>
                          <a:latin typeface="Arial Cyr" panose="020B0604020202020204" pitchFamily="34" charset="0"/>
                        </a:rPr>
                        <a:t>автомобильный транспорт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1 168,5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75,1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012033"/>
                  </a:ext>
                </a:extLst>
              </a:tr>
              <a:tr h="1974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effectLst/>
                          <a:latin typeface="Arial Cyr" panose="020B0604020202020204" pitchFamily="34" charset="0"/>
                        </a:rPr>
                        <a:t>иные вопросы в области транспорта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79,1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57607"/>
                  </a:ext>
                </a:extLst>
              </a:tr>
              <a:tr h="30377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Топливо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и энергетика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778,4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599,5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599,5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</a:t>
                      </a: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4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dirty="0">
                          <a:effectLst/>
                          <a:latin typeface="Arial Cyr" panose="020B0604020202020204" pitchFamily="34" charset="0"/>
                        </a:rPr>
                        <a:t>в т.ч. возмещение расходов на электроснабжение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504897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Общегосударственная деятельность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7 706,3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5 247,0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5 162,9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Прочие расходы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359,4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225,0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62,6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8959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93 126,2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69 578,6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68 053,3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73,1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66CC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58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Профицит (+), Дефицит</a:t>
                      </a: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(-)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7D7A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311,0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7D7A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-809,6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7D7A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643,1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60432" y="116632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56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B53D26C-ADF0-49CF-8E60-D6CD136F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74638"/>
            <a:ext cx="7704856" cy="850106"/>
          </a:xfrm>
          <a:solidFill>
            <a:srgbClr val="C8FFC8"/>
          </a:solidFill>
        </p:spPr>
        <p:txBody>
          <a:bodyPr/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Расходы социальной сферы за 9 месяцев 2022 г.</a:t>
            </a:r>
            <a:endParaRPr lang="ru-BY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7FD3677E-FF31-45FA-BEB4-E135E58AE1E4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412188219"/>
              </p:ext>
            </p:extLst>
          </p:nvPr>
        </p:nvGraphicFramePr>
        <p:xfrm>
          <a:off x="457200" y="1268760"/>
          <a:ext cx="8229600" cy="5314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405A6A-5385-4BF9-A841-A17269F508F3}"/>
              </a:ext>
            </a:extLst>
          </p:cNvPr>
          <p:cNvSpPr/>
          <p:nvPr/>
        </p:nvSpPr>
        <p:spPr>
          <a:xfrm>
            <a:off x="8532440" y="548681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6643669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7698</TotalTime>
  <Words>448</Words>
  <Application>Microsoft Office PowerPoint</Application>
  <PresentationFormat>Экран (4:3)</PresentationFormat>
  <Paragraphs>229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Cyr</vt:lpstr>
      <vt:lpstr>Calibri</vt:lpstr>
      <vt:lpstr>Times New Roman</vt:lpstr>
      <vt:lpstr>Оформление по умолчанию</vt:lpstr>
      <vt:lpstr>ИСПОЛНЕНИЕ БЮДЖЕТА СМОРГОНСКОГО РАЙОНА  ЗА 9 МЕСЯЦЕВ 2022 г.</vt:lpstr>
      <vt:lpstr>Сведения о поступлении доходов консолидированного бюджета Сморгонского района за 9 месяцев 2022 г., тыс. рублей</vt:lpstr>
      <vt:lpstr>Структура доходов Сморгонского района за 9 месяцев 2022 г. </vt:lpstr>
      <vt:lpstr>Структура первоочередных расходов бюджета Сморгонского района за 9 месяцев 2022 г.</vt:lpstr>
      <vt:lpstr>Структура расходов бюджета Сморгонского района за 9 месяцев 2022 г., тыс. рублей</vt:lpstr>
      <vt:lpstr>Расходы социальной сферы за 9 месяцев 2022 г.</vt:lpstr>
    </vt:vector>
  </TitlesOfParts>
  <Company>ФО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Юшкевич Тамара Ивановна</cp:lastModifiedBy>
  <cp:revision>803</cp:revision>
  <cp:lastPrinted>2022-08-24T12:24:16Z</cp:lastPrinted>
  <dcterms:created xsi:type="dcterms:W3CDTF">2013-10-25T06:29:05Z</dcterms:created>
  <dcterms:modified xsi:type="dcterms:W3CDTF">2022-12-02T07:11:03Z</dcterms:modified>
</cp:coreProperties>
</file>