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sldIdLst>
    <p:sldId id="29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8390" autoAdjust="0"/>
  </p:normalViewPr>
  <p:slideViewPr>
    <p:cSldViewPr>
      <p:cViewPr>
        <p:scale>
          <a:sx n="90" d="100"/>
          <a:sy n="90" d="100"/>
        </p:scale>
        <p:origin x="-14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E03B6F-5316-4B0C-8292-28A851B0B764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BB021-C8DF-4D51-9D3B-D27421A9F13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3151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BB021-C8DF-4D51-9D3B-D27421A9F13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8213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997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0920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995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3394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972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3975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0548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477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594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6006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7693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7347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4644008" y="119186"/>
            <a:ext cx="4419600" cy="9112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400" b="1" dirty="0"/>
              <a:t>МОНИТОРИНГ</a:t>
            </a:r>
            <a:br>
              <a:rPr lang="ru-RU" sz="1400" b="1" dirty="0"/>
            </a:br>
            <a:r>
              <a:rPr lang="ru-RU" sz="1400" b="1" dirty="0"/>
              <a:t> МАЛОГО И СРЕДНЕГО </a:t>
            </a:r>
            <a:r>
              <a:rPr lang="ru-RU" sz="1400" b="1" dirty="0" smtClean="0"/>
              <a:t>ПРЕДПРИНИМАТЕЛЬСТВА 2021</a:t>
            </a:r>
            <a:endParaRPr lang="ru-RU" sz="1400" b="1" dirty="0"/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982" y="285728"/>
            <a:ext cx="1579698" cy="1543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600200" y="1066800"/>
            <a:ext cx="2971800" cy="1066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smtClean="0"/>
              <a:t>410 юридических </a:t>
            </a:r>
            <a:r>
              <a:rPr lang="ru-RU" b="1" dirty="0"/>
              <a:t>лиц</a:t>
            </a:r>
          </a:p>
          <a:p>
            <a:pPr eaLnBrk="1" hangingPunct="1">
              <a:defRPr/>
            </a:pPr>
            <a:r>
              <a:rPr lang="ru-RU" dirty="0"/>
              <a:t>         </a:t>
            </a:r>
            <a:r>
              <a:rPr lang="ru-RU" sz="1400" b="1" dirty="0" smtClean="0"/>
              <a:t>349 </a:t>
            </a:r>
            <a:r>
              <a:rPr lang="ru-RU" sz="1400" b="1" dirty="0"/>
              <a:t>микро</a:t>
            </a:r>
          </a:p>
          <a:p>
            <a:pPr eaLnBrk="1" hangingPunct="1">
              <a:defRPr/>
            </a:pPr>
            <a:r>
              <a:rPr lang="ru-RU" sz="1400" b="1" dirty="0"/>
              <a:t>            50 малые</a:t>
            </a:r>
          </a:p>
          <a:p>
            <a:pPr eaLnBrk="1" hangingPunct="1">
              <a:defRPr/>
            </a:pPr>
            <a:r>
              <a:rPr lang="ru-RU" sz="1400" b="1" dirty="0"/>
              <a:t>            </a:t>
            </a:r>
            <a:r>
              <a:rPr lang="ru-RU" sz="1400" b="1" dirty="0" smtClean="0"/>
              <a:t>11 </a:t>
            </a:r>
            <a:r>
              <a:rPr lang="ru-RU" sz="1400" b="1" dirty="0"/>
              <a:t>средние</a:t>
            </a:r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4780212" y="1074068"/>
            <a:ext cx="4307973" cy="1323439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1600" b="1" dirty="0"/>
              <a:t>Среднемесячная зарплата в  секторе МСП, рублей </a:t>
            </a:r>
          </a:p>
          <a:p>
            <a:pPr algn="ctr" eaLnBrk="1" hangingPunct="1">
              <a:defRPr/>
            </a:pPr>
            <a:r>
              <a:rPr lang="ru-RU" sz="1600" b="1" dirty="0" smtClean="0"/>
              <a:t>964,9микро</a:t>
            </a:r>
            <a:endParaRPr lang="ru-RU" sz="1600" b="1" dirty="0"/>
          </a:p>
          <a:p>
            <a:pPr algn="ctr" eaLnBrk="1" hangingPunct="1">
              <a:defRPr/>
            </a:pPr>
            <a:r>
              <a:rPr lang="ru-RU" sz="1600" b="1" dirty="0" smtClean="0"/>
              <a:t>1194,3 </a:t>
            </a:r>
            <a:r>
              <a:rPr lang="ru-RU" sz="1600" b="1" dirty="0"/>
              <a:t>малые</a:t>
            </a:r>
          </a:p>
          <a:p>
            <a:pPr algn="ctr" eaLnBrk="1" hangingPunct="1">
              <a:defRPr/>
            </a:pPr>
            <a:r>
              <a:rPr lang="ru-RU" sz="1600" b="1" dirty="0" smtClean="0"/>
              <a:t>1227,2 средние</a:t>
            </a:r>
            <a:endParaRPr lang="ru-RU" sz="1600" b="1" dirty="0"/>
          </a:p>
        </p:txBody>
      </p:sp>
      <p:sp>
        <p:nvSpPr>
          <p:cNvPr id="3078" name="Rectangle 8"/>
          <p:cNvSpPr>
            <a:spLocks noChangeArrowheads="1"/>
          </p:cNvSpPr>
          <p:nvPr/>
        </p:nvSpPr>
        <p:spPr bwMode="auto">
          <a:xfrm>
            <a:off x="4780213" y="2468432"/>
            <a:ext cx="4307974" cy="1192212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Средняя  численность</a:t>
            </a: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работников субъектов МСП (человек)</a:t>
            </a: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Микро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1,7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Малые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37,0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Средние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169,5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9" name="Rectangle 9"/>
          <p:cNvSpPr>
            <a:spLocks noChangeArrowheads="1"/>
          </p:cNvSpPr>
          <p:nvPr/>
        </p:nvSpPr>
        <p:spPr bwMode="auto">
          <a:xfrm flipV="1">
            <a:off x="4780213" y="3715370"/>
            <a:ext cx="4307974" cy="148356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10800000" wrap="none" anchor="ctr"/>
          <a:lstStyle/>
          <a:p>
            <a:pPr algn="ctr" eaLnBrk="1" hangingPunct="1">
              <a:defRPr/>
            </a:pPr>
            <a:endParaRPr lang="en-US" sz="1200" b="1" dirty="0"/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Численность МСП  -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5 570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человек,</a:t>
            </a: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в том числе:</a:t>
            </a:r>
          </a:p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1275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ИП</a:t>
            </a:r>
          </a:p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581 микро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1849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малые</a:t>
            </a:r>
          </a:p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1865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средние</a:t>
            </a:r>
          </a:p>
          <a:p>
            <a:pPr algn="ctr" eaLnBrk="1" hangingPunct="1">
              <a:defRPr/>
            </a:pPr>
            <a:endParaRPr lang="ru-RU" sz="1200" b="1" dirty="0"/>
          </a:p>
        </p:txBody>
      </p:sp>
      <p:sp>
        <p:nvSpPr>
          <p:cNvPr id="3080" name="Rectangle 11"/>
          <p:cNvSpPr>
            <a:spLocks noChangeArrowheads="1"/>
          </p:cNvSpPr>
          <p:nvPr/>
        </p:nvSpPr>
        <p:spPr bwMode="auto">
          <a:xfrm>
            <a:off x="357158" y="2285992"/>
            <a:ext cx="4114800" cy="381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Доля МСП</a:t>
            </a:r>
            <a:r>
              <a:rPr lang="ru-RU" b="1" dirty="0"/>
              <a:t>:</a:t>
            </a:r>
          </a:p>
        </p:txBody>
      </p:sp>
      <p:sp>
        <p:nvSpPr>
          <p:cNvPr id="3081" name="Rectangle 12"/>
          <p:cNvSpPr>
            <a:spLocks noChangeArrowheads="1"/>
          </p:cNvSpPr>
          <p:nvPr/>
        </p:nvSpPr>
        <p:spPr bwMode="auto">
          <a:xfrm>
            <a:off x="285720" y="2786058"/>
            <a:ext cx="4114800" cy="533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13,0 % 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в инвестициях</a:t>
            </a:r>
          </a:p>
        </p:txBody>
      </p:sp>
      <p:sp>
        <p:nvSpPr>
          <p:cNvPr id="3082" name="Rectangle 13"/>
          <p:cNvSpPr>
            <a:spLocks noChangeArrowheads="1"/>
          </p:cNvSpPr>
          <p:nvPr/>
        </p:nvSpPr>
        <p:spPr bwMode="auto">
          <a:xfrm>
            <a:off x="0" y="4786322"/>
            <a:ext cx="4643438" cy="457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18,9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%  в экспорте 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товаров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3" name="Rectangle 14"/>
          <p:cNvSpPr>
            <a:spLocks noChangeArrowheads="1"/>
          </p:cNvSpPr>
          <p:nvPr/>
        </p:nvSpPr>
        <p:spPr bwMode="auto">
          <a:xfrm>
            <a:off x="285720" y="3357562"/>
            <a:ext cx="4114800" cy="3810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17,8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%  в промышленном производстве</a:t>
            </a:r>
          </a:p>
        </p:txBody>
      </p:sp>
      <p:sp>
        <p:nvSpPr>
          <p:cNvPr id="3084" name="Rectangle 15"/>
          <p:cNvSpPr>
            <a:spLocks noChangeArrowheads="1"/>
          </p:cNvSpPr>
          <p:nvPr/>
        </p:nvSpPr>
        <p:spPr bwMode="auto">
          <a:xfrm>
            <a:off x="0" y="3857628"/>
            <a:ext cx="4786314" cy="685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26,1 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% в  выручке </a:t>
            </a: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от реализации продукции, </a:t>
            </a:r>
          </a:p>
          <a:p>
            <a:pPr algn="ctr" eaLnBrk="1" hangingPunct="1">
              <a:defRPr/>
            </a:pP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товаров, работ и услуг</a:t>
            </a:r>
          </a:p>
        </p:txBody>
      </p:sp>
      <p:sp>
        <p:nvSpPr>
          <p:cNvPr id="3085" name="Rectangle 16"/>
          <p:cNvSpPr>
            <a:spLocks noChangeArrowheads="1"/>
          </p:cNvSpPr>
          <p:nvPr/>
        </p:nvSpPr>
        <p:spPr bwMode="auto">
          <a:xfrm>
            <a:off x="0" y="5334000"/>
            <a:ext cx="4786314" cy="9144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endParaRPr lang="en-US" sz="1400" dirty="0"/>
          </a:p>
          <a:p>
            <a:pPr eaLnBrk="1" hangingPunct="1">
              <a:defRPr/>
            </a:pPr>
            <a:endParaRPr lang="en-US" sz="1400" dirty="0"/>
          </a:p>
          <a:p>
            <a:pPr eaLnBrk="1" hangingPunct="1">
              <a:defRPr/>
            </a:pPr>
            <a:endParaRPr lang="en-US" sz="1400" b="1" dirty="0"/>
          </a:p>
          <a:p>
            <a:pPr eaLnBrk="1" hangingPunct="1">
              <a:defRPr/>
            </a:pP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158,6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млн.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экспорт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33,1 </a:t>
            </a: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$- </a:t>
            </a:r>
            <a:r>
              <a:rPr lang="be-BY" sz="1400" b="1" dirty="0">
                <a:latin typeface="Arial" panose="020B0604020202020204" pitchFamily="34" charset="0"/>
                <a:cs typeface="Arial" panose="020B0604020202020204" pitchFamily="34" charset="0"/>
              </a:rPr>
              <a:t>импорт</a:t>
            </a:r>
          </a:p>
          <a:p>
            <a:pPr eaLnBrk="1" hangingPunct="1">
              <a:defRPr/>
            </a:pPr>
            <a:endParaRPr lang="be-BY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be-BY" sz="1400" b="1" dirty="0">
                <a:latin typeface="Arial" panose="020B0604020202020204" pitchFamily="34" charset="0"/>
                <a:cs typeface="Arial" panose="020B0604020202020204" pitchFamily="34" charset="0"/>
              </a:rPr>
              <a:t>товаров МСП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товаров МСП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ru-RU" sz="1400" b="1" dirty="0"/>
          </a:p>
          <a:p>
            <a:pPr eaLnBrk="1" hangingPunct="1">
              <a:defRPr/>
            </a:pPr>
            <a:r>
              <a:rPr lang="ru-RU" sz="1400" b="1" dirty="0"/>
              <a:t>Внешнеторговое сальдо  «+» </a:t>
            </a:r>
            <a:r>
              <a:rPr lang="ru-RU" sz="1400" b="1" dirty="0" smtClean="0"/>
              <a:t>125,5 млн</a:t>
            </a:r>
            <a:r>
              <a:rPr lang="ru-RU" sz="1400" b="1" dirty="0"/>
              <a:t>.</a:t>
            </a:r>
            <a:r>
              <a:rPr lang="en-US" sz="1400" b="1" dirty="0"/>
              <a:t>$</a:t>
            </a:r>
          </a:p>
        </p:txBody>
      </p:sp>
      <p:sp>
        <p:nvSpPr>
          <p:cNvPr id="2062" name="Rectangle 18"/>
          <p:cNvSpPr>
            <a:spLocks noChangeArrowheads="1"/>
          </p:cNvSpPr>
          <p:nvPr/>
        </p:nvSpPr>
        <p:spPr bwMode="auto">
          <a:xfrm>
            <a:off x="1600200" y="233363"/>
            <a:ext cx="226017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СМОРГОНСКИЙ </a:t>
            </a:r>
          </a:p>
          <a:p>
            <a:pPr eaLnBrk="1" hangingPunct="1"/>
            <a:r>
              <a:rPr lang="ru-RU" alt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РАЙОН</a:t>
            </a:r>
          </a:p>
        </p:txBody>
      </p:sp>
      <p:sp>
        <p:nvSpPr>
          <p:cNvPr id="2063" name="Line 24"/>
          <p:cNvSpPr>
            <a:spLocks noChangeShapeType="1"/>
          </p:cNvSpPr>
          <p:nvPr/>
        </p:nvSpPr>
        <p:spPr bwMode="auto">
          <a:xfrm>
            <a:off x="1928794" y="5643578"/>
            <a:ext cx="4191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 b="1" dirty="0"/>
          </a:p>
        </p:txBody>
      </p:sp>
      <p:sp>
        <p:nvSpPr>
          <p:cNvPr id="2064" name="Line 25"/>
          <p:cNvSpPr>
            <a:spLocks noChangeShapeType="1"/>
          </p:cNvSpPr>
          <p:nvPr/>
        </p:nvSpPr>
        <p:spPr bwMode="auto">
          <a:xfrm flipH="1">
            <a:off x="2000232" y="5786454"/>
            <a:ext cx="381000" cy="0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/>
          <a:lstStyle/>
          <a:p>
            <a:endParaRPr lang="ru-RU"/>
          </a:p>
        </p:txBody>
      </p:sp>
      <p:sp>
        <p:nvSpPr>
          <p:cNvPr id="3089" name="Rectangle 26"/>
          <p:cNvSpPr>
            <a:spLocks noChangeArrowheads="1"/>
          </p:cNvSpPr>
          <p:nvPr/>
        </p:nvSpPr>
        <p:spPr bwMode="auto">
          <a:xfrm>
            <a:off x="4780213" y="5271201"/>
            <a:ext cx="4307974" cy="148356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Налоговые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поступления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ru-RU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ИП, микро, </a:t>
            </a:r>
            <a:r>
              <a:rPr lang="ru-RU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малых– 3,5 млн. </a:t>
            </a:r>
            <a:r>
              <a:rPr lang="ru-RU" sz="14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руб.</a:t>
            </a:r>
            <a:endParaRPr lang="ru-RU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769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2101</TotalTime>
  <Words>129</Words>
  <Application>Microsoft Office PowerPoint</Application>
  <PresentationFormat>Экран (4:3)</PresentationFormat>
  <Paragraphs>41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МОНИТОРИНГ  МАЛОГО И СРЕДНЕГО ПРЕДПРИНИМАТЕЛЬСТВА 2021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Богма О.П.</dc:creator>
  <cp:lastModifiedBy>User</cp:lastModifiedBy>
  <cp:revision>184</cp:revision>
  <dcterms:created xsi:type="dcterms:W3CDTF">2021-08-18T08:15:27Z</dcterms:created>
  <dcterms:modified xsi:type="dcterms:W3CDTF">2022-08-26T12:26:30Z</dcterms:modified>
</cp:coreProperties>
</file>